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7" r:id="rId6"/>
    <p:sldId id="266" r:id="rId7"/>
    <p:sldId id="258" r:id="rId8"/>
    <p:sldId id="268" r:id="rId9"/>
    <p:sldId id="269" r:id="rId10"/>
    <p:sldId id="271" r:id="rId11"/>
    <p:sldId id="261" r:id="rId12"/>
    <p:sldId id="270" r:id="rId13"/>
    <p:sldId id="263" r:id="rId14"/>
    <p:sldId id="262"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e Briggs" initials="LB" lastIdx="10" clrIdx="0">
    <p:extLst>
      <p:ext uri="{19B8F6BF-5375-455C-9EA6-DF929625EA0E}">
        <p15:presenceInfo xmlns:p15="http://schemas.microsoft.com/office/powerpoint/2012/main" userId="S::louise.briggs@raf-ff.org.uk::ee5b88d6-6939-49cd-aa15-ec6379c1193a" providerId="AD"/>
      </p:ext>
    </p:extLst>
  </p:cmAuthor>
  <p:cmAuthor id="2" name="Bridget Nicholson" initials="BN" lastIdx="7" clrIdx="1">
    <p:extLst>
      <p:ext uri="{19B8F6BF-5375-455C-9EA6-DF929625EA0E}">
        <p15:presenceInfo xmlns:p15="http://schemas.microsoft.com/office/powerpoint/2012/main" userId="S::Bridget.Nicholson@nff.org.uk::b9d0f318-5519-4d1a-a69f-8acb69dfe6e5" providerId="AD"/>
      </p:ext>
    </p:extLst>
  </p:cmAuthor>
  <p:cmAuthor id="3" name="Louise Briggs" initials="LB [2]" lastIdx="4" clrIdx="2">
    <p:extLst>
      <p:ext uri="{19B8F6BF-5375-455C-9EA6-DF929625EA0E}">
        <p15:presenceInfo xmlns:p15="http://schemas.microsoft.com/office/powerpoint/2012/main" userId="S-1-5-21-1289495359-429545629-106324040-468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3337"/>
    <a:srgbClr val="F7D352"/>
    <a:srgbClr val="9645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FA61BA-AE5B-11A5-28DB-5F3F1A4A683A}" v="216" dt="2020-12-22T15:57:12.911"/>
    <p1510:client id="{C510B652-93BB-71C6-99DD-5798A18A37DA}" v="1" dt="2020-12-22T16:01:41.9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Briggs" userId="S::louise.briggs@raf-ff.org.uk::ee5b88d6-6939-49cd-aa15-ec6379c1193a" providerId="AD" clId="Web-{86FA61BA-AE5B-11A5-28DB-5F3F1A4A683A}"/>
    <pc:docChg chg="modSld">
      <pc:chgData name="Louise Briggs" userId="S::louise.briggs@raf-ff.org.uk::ee5b88d6-6939-49cd-aa15-ec6379c1193a" providerId="AD" clId="Web-{86FA61BA-AE5B-11A5-28DB-5F3F1A4A683A}" dt="2020-12-22T15:57:12.489" v="211" actId="20577"/>
      <pc:docMkLst>
        <pc:docMk/>
      </pc:docMkLst>
      <pc:sldChg chg="modSp">
        <pc:chgData name="Louise Briggs" userId="S::louise.briggs@raf-ff.org.uk::ee5b88d6-6939-49cd-aa15-ec6379c1193a" providerId="AD" clId="Web-{86FA61BA-AE5B-11A5-28DB-5F3F1A4A683A}" dt="2020-12-22T15:49:13.596" v="41" actId="20577"/>
        <pc:sldMkLst>
          <pc:docMk/>
          <pc:sldMk cId="2328388052" sldId="262"/>
        </pc:sldMkLst>
        <pc:spChg chg="mod">
          <ac:chgData name="Louise Briggs" userId="S::louise.briggs@raf-ff.org.uk::ee5b88d6-6939-49cd-aa15-ec6379c1193a" providerId="AD" clId="Web-{86FA61BA-AE5B-11A5-28DB-5F3F1A4A683A}" dt="2020-12-22T15:49:13.596" v="41" actId="20577"/>
          <ac:spMkLst>
            <pc:docMk/>
            <pc:sldMk cId="2328388052" sldId="262"/>
            <ac:spMk id="991" creationId="{28A5C481-8D39-4B55-A2D6-2796E08DEE9C}"/>
          </ac:spMkLst>
        </pc:spChg>
      </pc:sldChg>
      <pc:sldChg chg="modSp addCm">
        <pc:chgData name="Louise Briggs" userId="S::louise.briggs@raf-ff.org.uk::ee5b88d6-6939-49cd-aa15-ec6379c1193a" providerId="AD" clId="Web-{86FA61BA-AE5B-11A5-28DB-5F3F1A4A683A}" dt="2020-12-22T15:56:09.801" v="205"/>
        <pc:sldMkLst>
          <pc:docMk/>
          <pc:sldMk cId="3905694969" sldId="264"/>
        </pc:sldMkLst>
        <pc:spChg chg="mod">
          <ac:chgData name="Louise Briggs" userId="S::louise.briggs@raf-ff.org.uk::ee5b88d6-6939-49cd-aa15-ec6379c1193a" providerId="AD" clId="Web-{86FA61BA-AE5B-11A5-28DB-5F3F1A4A683A}" dt="2020-12-22T15:51:04.925" v="159" actId="14100"/>
          <ac:spMkLst>
            <pc:docMk/>
            <pc:sldMk cId="3905694969" sldId="264"/>
            <ac:spMk id="5" creationId="{00000000-0000-0000-0000-000000000000}"/>
          </ac:spMkLst>
        </pc:spChg>
        <pc:spChg chg="mod">
          <ac:chgData name="Louise Briggs" userId="S::louise.briggs@raf-ff.org.uk::ee5b88d6-6939-49cd-aa15-ec6379c1193a" providerId="AD" clId="Web-{86FA61BA-AE5B-11A5-28DB-5F3F1A4A683A}" dt="2020-12-22T15:50:45.284" v="135" actId="20577"/>
          <ac:spMkLst>
            <pc:docMk/>
            <pc:sldMk cId="3905694969" sldId="264"/>
            <ac:spMk id="6" creationId="{00000000-0000-0000-0000-000000000000}"/>
          </ac:spMkLst>
        </pc:spChg>
        <pc:spChg chg="mod">
          <ac:chgData name="Louise Briggs" userId="S::louise.briggs@raf-ff.org.uk::ee5b88d6-6939-49cd-aa15-ec6379c1193a" providerId="AD" clId="Web-{86FA61BA-AE5B-11A5-28DB-5F3F1A4A683A}" dt="2020-12-22T15:50:52.175" v="145" actId="20577"/>
          <ac:spMkLst>
            <pc:docMk/>
            <pc:sldMk cId="3905694969" sldId="264"/>
            <ac:spMk id="7" creationId="{00000000-0000-0000-0000-000000000000}"/>
          </ac:spMkLst>
        </pc:spChg>
      </pc:sldChg>
      <pc:sldChg chg="modSp">
        <pc:chgData name="Louise Briggs" userId="S::louise.briggs@raf-ff.org.uk::ee5b88d6-6939-49cd-aa15-ec6379c1193a" providerId="AD" clId="Web-{86FA61BA-AE5B-11A5-28DB-5F3F1A4A683A}" dt="2020-12-22T15:57:12.489" v="211" actId="20577"/>
        <pc:sldMkLst>
          <pc:docMk/>
          <pc:sldMk cId="4246999253" sldId="266"/>
        </pc:sldMkLst>
        <pc:spChg chg="mod">
          <ac:chgData name="Louise Briggs" userId="S::louise.briggs@raf-ff.org.uk::ee5b88d6-6939-49cd-aa15-ec6379c1193a" providerId="AD" clId="Web-{86FA61BA-AE5B-11A5-28DB-5F3F1A4A683A}" dt="2020-12-22T15:57:12.489" v="211" actId="20577"/>
          <ac:spMkLst>
            <pc:docMk/>
            <pc:sldMk cId="4246999253" sldId="266"/>
            <ac:spMk id="6" creationId="{11972711-A34A-4DDF-A4D3-B8F618FE861B}"/>
          </ac:spMkLst>
        </pc:spChg>
      </pc:sldChg>
      <pc:sldChg chg="modSp addCm">
        <pc:chgData name="Louise Briggs" userId="S::louise.briggs@raf-ff.org.uk::ee5b88d6-6939-49cd-aa15-ec6379c1193a" providerId="AD" clId="Web-{86FA61BA-AE5B-11A5-28DB-5F3F1A4A683A}" dt="2020-12-22T15:55:38.161" v="204"/>
        <pc:sldMkLst>
          <pc:docMk/>
          <pc:sldMk cId="1400227099" sldId="269"/>
        </pc:sldMkLst>
        <pc:spChg chg="mod">
          <ac:chgData name="Louise Briggs" userId="S::louise.briggs@raf-ff.org.uk::ee5b88d6-6939-49cd-aa15-ec6379c1193a" providerId="AD" clId="Web-{86FA61BA-AE5B-11A5-28DB-5F3F1A4A683A}" dt="2020-12-22T15:55:04.754" v="203" actId="1076"/>
          <ac:spMkLst>
            <pc:docMk/>
            <pc:sldMk cId="1400227099" sldId="269"/>
            <ac:spMk id="3" creationId="{63B2C032-2297-471F-933F-00A231C371A5}"/>
          </ac:spMkLst>
        </pc:spChg>
      </pc:sldChg>
      <pc:sldChg chg="modSp">
        <pc:chgData name="Louise Briggs" userId="S::louise.briggs@raf-ff.org.uk::ee5b88d6-6939-49cd-aa15-ec6379c1193a" providerId="AD" clId="Web-{86FA61BA-AE5B-11A5-28DB-5F3F1A4A683A}" dt="2020-12-22T15:51:40.144" v="160" actId="20577"/>
        <pc:sldMkLst>
          <pc:docMk/>
          <pc:sldMk cId="4277770979" sldId="271"/>
        </pc:sldMkLst>
        <pc:spChg chg="mod">
          <ac:chgData name="Louise Briggs" userId="S::louise.briggs@raf-ff.org.uk::ee5b88d6-6939-49cd-aa15-ec6379c1193a" providerId="AD" clId="Web-{86FA61BA-AE5B-11A5-28DB-5F3F1A4A683A}" dt="2020-12-22T15:51:40.144" v="160" actId="20577"/>
          <ac:spMkLst>
            <pc:docMk/>
            <pc:sldMk cId="4277770979" sldId="271"/>
            <ac:spMk id="2" creationId="{E93E3AA1-6476-43E2-AE59-132D3C3842FB}"/>
          </ac:spMkLst>
        </pc:spChg>
      </pc:sldChg>
    </pc:docChg>
  </pc:docChgLst>
  <pc:docChgLst>
    <pc:chgData name="Louise Briggs" userId="S::louise.briggs@raf-ff.org.uk::ee5b88d6-6939-49cd-aa15-ec6379c1193a" providerId="AD" clId="Web-{C510B652-93BB-71C6-99DD-5798A18A37DA}"/>
    <pc:docChg chg="">
      <pc:chgData name="Louise Briggs" userId="S::louise.briggs@raf-ff.org.uk::ee5b88d6-6939-49cd-aa15-ec6379c1193a" providerId="AD" clId="Web-{C510B652-93BB-71C6-99DD-5798A18A37DA}" dt="2020-12-22T16:01:41.923" v="0"/>
      <pc:docMkLst>
        <pc:docMk/>
      </pc:docMkLst>
      <pc:sldChg chg="addCm">
        <pc:chgData name="Louise Briggs" userId="S::louise.briggs@raf-ff.org.uk::ee5b88d6-6939-49cd-aa15-ec6379c1193a" providerId="AD" clId="Web-{C510B652-93BB-71C6-99DD-5798A18A37DA}" dt="2020-12-22T16:01:41.923" v="0"/>
        <pc:sldMkLst>
          <pc:docMk/>
          <pc:sldMk cId="2328388052"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69CB0-6272-465D-A7D3-A70BA46F1FCD}" type="datetimeFigureOut">
              <a:rPr lang="en-GB"/>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9A8CC-0705-46CC-B752-217EC0D6F1DE}" type="slidenum">
              <a:rPr lang="en-GB"/>
              <a:t>‹#›</a:t>
            </a:fld>
            <a:endParaRPr lang="en-GB"/>
          </a:p>
        </p:txBody>
      </p:sp>
    </p:spTree>
    <p:extLst>
      <p:ext uri="{BB962C8B-B14F-4D97-AF65-F5344CB8AC3E}">
        <p14:creationId xmlns:p14="http://schemas.microsoft.com/office/powerpoint/2010/main" val="1875295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2</a:t>
            </a:fld>
            <a:endParaRPr lang="en-GB"/>
          </a:p>
        </p:txBody>
      </p:sp>
    </p:spTree>
    <p:extLst>
      <p:ext uri="{BB962C8B-B14F-4D97-AF65-F5344CB8AC3E}">
        <p14:creationId xmlns:p14="http://schemas.microsoft.com/office/powerpoint/2010/main" val="446924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just one example from one family from one of the 3 services.</a:t>
            </a:r>
          </a:p>
          <a:p>
            <a:r>
              <a:rPr lang="en-US"/>
              <a:t>There are hundreds, if not thousands of others, all of varying experiences but there are very, very few families who will not have been disrupted, disjointed, upheaved and impacted by operational deployments and assignments</a:t>
            </a:r>
            <a:endParaRPr lang="en-GB"/>
          </a:p>
          <a:p>
            <a:endParaRPr lang="en-US">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3</a:t>
            </a:fld>
            <a:endParaRPr lang="en-GB"/>
          </a:p>
        </p:txBody>
      </p:sp>
    </p:spTree>
    <p:extLst>
      <p:ext uri="{BB962C8B-B14F-4D97-AF65-F5344CB8AC3E}">
        <p14:creationId xmlns:p14="http://schemas.microsoft.com/office/powerpoint/2010/main" val="2079049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4</a:t>
            </a:fld>
            <a:endParaRPr lang="en-GB"/>
          </a:p>
        </p:txBody>
      </p:sp>
    </p:spTree>
    <p:extLst>
      <p:ext uri="{BB962C8B-B14F-4D97-AF65-F5344CB8AC3E}">
        <p14:creationId xmlns:p14="http://schemas.microsoft.com/office/powerpoint/2010/main" val="3280332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8</a:t>
            </a:fld>
            <a:endParaRPr lang="en-GB"/>
          </a:p>
        </p:txBody>
      </p:sp>
    </p:spTree>
    <p:extLst>
      <p:ext uri="{BB962C8B-B14F-4D97-AF65-F5344CB8AC3E}">
        <p14:creationId xmlns:p14="http://schemas.microsoft.com/office/powerpoint/2010/main" val="1028163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9</a:t>
            </a:fld>
            <a:endParaRPr lang="en-GB"/>
          </a:p>
        </p:txBody>
      </p:sp>
    </p:spTree>
    <p:extLst>
      <p:ext uri="{BB962C8B-B14F-4D97-AF65-F5344CB8AC3E}">
        <p14:creationId xmlns:p14="http://schemas.microsoft.com/office/powerpoint/2010/main" val="2051948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10</a:t>
            </a:fld>
            <a:endParaRPr lang="en-GB"/>
          </a:p>
        </p:txBody>
      </p:sp>
    </p:spTree>
    <p:extLst>
      <p:ext uri="{BB962C8B-B14F-4D97-AF65-F5344CB8AC3E}">
        <p14:creationId xmlns:p14="http://schemas.microsoft.com/office/powerpoint/2010/main" val="1164613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39A9A8CC-0705-46CC-B752-217EC0D6F1DE}" type="slidenum">
              <a:rPr lang="en-GB"/>
              <a:t>11</a:t>
            </a:fld>
            <a:endParaRPr lang="en-GB"/>
          </a:p>
        </p:txBody>
      </p:sp>
    </p:spTree>
    <p:extLst>
      <p:ext uri="{BB962C8B-B14F-4D97-AF65-F5344CB8AC3E}">
        <p14:creationId xmlns:p14="http://schemas.microsoft.com/office/powerpoint/2010/main" val="1109276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4176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28386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2983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7356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1196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956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466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1646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0153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67802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02334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8177039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mailto:educationsupport@aff.org.uk" TargetMode="External"/><Relationship Id="rId7" Type="http://schemas.openxmlformats.org/officeDocument/2006/relationships/image" Target="../media/image3.jpeg"/><Relationship Id="rId2" Type="http://schemas.openxmlformats.org/officeDocument/2006/relationships/hyperlink" Target="mailto:wendy.quinn@nff.org.uk"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lisa.thipthorp@raf-ff.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hyperlink" Target="https://www.raf-ff.org.uk/wp-content/uploads/2019/02/Dispersed-Families-FOR-WEB.pdf" TargetMode="External"/><Relationship Id="rId7" Type="http://schemas.openxmlformats.org/officeDocument/2006/relationships/image" Target="../media/image3.jpeg"/><Relationship Id="rId2" Type="http://schemas.openxmlformats.org/officeDocument/2006/relationships/hyperlink" Target="https://nff.org.uk/non-operational-separations/"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scipalliance.org/assets/files/SCP-Alliance-data-Briefing-FINAL-ONLINE.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nff.org.uk/parental-absence/"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5DD18-FD21-43DB-A007-7AD5EE11F74F}"/>
              </a:ext>
            </a:extLst>
          </p:cNvPr>
          <p:cNvSpPr>
            <a:spLocks noGrp="1"/>
          </p:cNvSpPr>
          <p:nvPr>
            <p:ph type="ctrTitle"/>
          </p:nvPr>
        </p:nvSpPr>
        <p:spPr>
          <a:xfrm>
            <a:off x="1524003" y="1424521"/>
            <a:ext cx="9144000" cy="2764028"/>
          </a:xfrm>
        </p:spPr>
        <p:txBody>
          <a:bodyPr anchor="ctr">
            <a:normAutofit/>
          </a:bodyPr>
          <a:lstStyle/>
          <a:p>
            <a:r>
              <a:rPr lang="en-GB" sz="7200" dirty="0"/>
              <a:t>Armed Forces Family Life</a:t>
            </a:r>
            <a:endParaRPr lang="en-US" dirty="0"/>
          </a:p>
        </p:txBody>
      </p:sp>
      <p:sp>
        <p:nvSpPr>
          <p:cNvPr id="3" name="Subtitle 2">
            <a:extLst>
              <a:ext uri="{FF2B5EF4-FFF2-40B4-BE49-F238E27FC236}">
                <a16:creationId xmlns:a16="http://schemas.microsoft.com/office/drawing/2014/main" id="{AEC984B8-5ED7-47E6-B283-B3ADDDDD1056}"/>
              </a:ext>
            </a:extLst>
          </p:cNvPr>
          <p:cNvSpPr>
            <a:spLocks noGrp="1"/>
          </p:cNvSpPr>
          <p:nvPr>
            <p:ph type="subTitle" idx="1"/>
          </p:nvPr>
        </p:nvSpPr>
        <p:spPr>
          <a:xfrm>
            <a:off x="2337528" y="4788898"/>
            <a:ext cx="8258176" cy="789975"/>
          </a:xfrm>
        </p:spPr>
        <p:txBody>
          <a:bodyPr anchor="ctr">
            <a:normAutofit/>
          </a:bodyPr>
          <a:lstStyle/>
          <a:p>
            <a:r>
              <a:rPr lang="en-GB" sz="1500" dirty="0"/>
              <a:t>Prepared </a:t>
            </a:r>
            <a:r>
              <a:rPr lang="en-GB" sz="1500" dirty="0" smtClean="0"/>
              <a:t>by the </a:t>
            </a:r>
            <a:r>
              <a:rPr lang="en-GB" sz="1500" dirty="0"/>
              <a:t>Naval Families Federation, the Army Families Federation and the RAF Families Federation</a:t>
            </a:r>
            <a:endParaRPr lang="en-US" dirty="0"/>
          </a:p>
        </p:txBody>
      </p:sp>
      <p:pic>
        <p:nvPicPr>
          <p:cNvPr id="4" name="Picture 3" descr="C:\Users\louise.briggs.RAFA\Downloads\NFF logo.png">
            <a:extLst>
              <a:ext uri="{FF2B5EF4-FFF2-40B4-BE49-F238E27FC236}">
                <a16:creationId xmlns:a16="http://schemas.microsoft.com/office/drawing/2014/main" id="{4C86550A-1372-4D3B-AC52-4761D2EF9F8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6" name="Picture 5" descr="C:\Users\louise.briggs.RAFA\Downloads\AFF Logo Landscape RGB Hi-Res.png">
            <a:extLst>
              <a:ext uri="{FF2B5EF4-FFF2-40B4-BE49-F238E27FC236}">
                <a16:creationId xmlns:a16="http://schemas.microsoft.com/office/drawing/2014/main" id="{A5D7CCA9-104D-43DB-A6E7-D22C81A5F69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7" name="Picture 6" descr="C:\Users\louise.briggs.RAFA\Downloads\raf_families_fed_no strapline.jpg">
            <a:extLst>
              <a:ext uri="{FF2B5EF4-FFF2-40B4-BE49-F238E27FC236}">
                <a16:creationId xmlns:a16="http://schemas.microsoft.com/office/drawing/2014/main" id="{F9B2C7F3-8D16-430A-84FC-8614C2BC4DA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3795603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F4B72990-16A4-4340-8B5B-7AFB0A553850}"/>
              </a:ext>
            </a:extLst>
          </p:cNvPr>
          <p:cNvPicPr>
            <a:picLocks noGrp="1" noChangeAspect="1"/>
          </p:cNvPicPr>
          <p:nvPr>
            <p:ph idx="1"/>
          </p:nvPr>
        </p:nvPicPr>
        <p:blipFill rotWithShape="1">
          <a:blip r:embed="rId3"/>
          <a:srcRect l="2735" t="3014" r="1784" b="3976"/>
          <a:stretch/>
        </p:blipFill>
        <p:spPr>
          <a:xfrm>
            <a:off x="2060901" y="142005"/>
            <a:ext cx="8133848" cy="6110238"/>
          </a:xfrm>
          <a:prstGeom prst="rect">
            <a:avLst/>
          </a:prstGeom>
        </p:spPr>
      </p:pic>
      <p:pic>
        <p:nvPicPr>
          <p:cNvPr id="3" name="Picture 2" descr="C:\Users\louise.briggs.RAFA\Downloads\NFF logo.png">
            <a:extLst>
              <a:ext uri="{FF2B5EF4-FFF2-40B4-BE49-F238E27FC236}">
                <a16:creationId xmlns:a16="http://schemas.microsoft.com/office/drawing/2014/main" id="{534E7AB7-5CC7-4D30-AB14-D7B25DA230E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7" name="Picture 6" descr="C:\Users\louise.briggs.RAFA\Downloads\AFF Logo Landscape RGB Hi-Res.png">
            <a:extLst>
              <a:ext uri="{FF2B5EF4-FFF2-40B4-BE49-F238E27FC236}">
                <a16:creationId xmlns:a16="http://schemas.microsoft.com/office/drawing/2014/main" id="{522BC86A-4C23-4CEC-87E9-29D5347290C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9" name="Picture 8" descr="C:\Users\louise.briggs.RAFA\Downloads\raf_families_fed_no strapline.jpg">
            <a:extLst>
              <a:ext uri="{FF2B5EF4-FFF2-40B4-BE49-F238E27FC236}">
                <a16:creationId xmlns:a16="http://schemas.microsoft.com/office/drawing/2014/main" id="{29D49D34-BFA8-45CD-98F3-49C946B4849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396476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CA9B6-39B1-4665-8294-5418363A1EFA}"/>
              </a:ext>
            </a:extLst>
          </p:cNvPr>
          <p:cNvSpPr>
            <a:spLocks noGrp="1"/>
          </p:cNvSpPr>
          <p:nvPr>
            <p:ph type="title"/>
          </p:nvPr>
        </p:nvSpPr>
        <p:spPr>
          <a:xfrm>
            <a:off x="32162" y="126753"/>
            <a:ext cx="8077206" cy="718760"/>
          </a:xfrm>
        </p:spPr>
        <p:txBody>
          <a:bodyPr>
            <a:normAutofit fontScale="90000"/>
          </a:bodyPr>
          <a:lstStyle/>
          <a:p>
            <a:r>
              <a:rPr lang="en-GB" sz="3600">
                <a:effectLst/>
                <a:latin typeface="Calibri" panose="020F0502020204030204" pitchFamily="34" charset="0"/>
                <a:ea typeface="Calibri" panose="020F0502020204030204" pitchFamily="34" charset="0"/>
                <a:cs typeface="Times New Roman" panose="02020603050405020304" pitchFamily="18" charset="0"/>
              </a:rPr>
              <a:t>How are families supported? By whom? </a:t>
            </a:r>
            <a:r>
              <a:rPr lang="en-GB" sz="4400">
                <a:effectLst/>
                <a:latin typeface="Calibri" panose="020F0502020204030204" pitchFamily="34" charset="0"/>
                <a:ea typeface="Calibri" panose="020F0502020204030204" pitchFamily="34" charset="0"/>
                <a:cs typeface="Times New Roman" panose="02020603050405020304" pitchFamily="18" charset="0"/>
              </a:rPr>
              <a:t> </a:t>
            </a:r>
            <a:br>
              <a:rPr lang="en-GB" sz="4400">
                <a:effectLst/>
                <a:latin typeface="Calibri" panose="020F0502020204030204" pitchFamily="34" charset="0"/>
                <a:ea typeface="Calibri" panose="020F0502020204030204" pitchFamily="34" charset="0"/>
                <a:cs typeface="Times New Roman" panose="02020603050405020304" pitchFamily="18" charset="0"/>
              </a:rPr>
            </a:br>
            <a:endParaRPr lang="en-GB"/>
          </a:p>
        </p:txBody>
      </p:sp>
      <p:sp>
        <p:nvSpPr>
          <p:cNvPr id="8" name="Content Placeholder 2">
            <a:extLst>
              <a:ext uri="{FF2B5EF4-FFF2-40B4-BE49-F238E27FC236}">
                <a16:creationId xmlns:a16="http://schemas.microsoft.com/office/drawing/2014/main" id="{813A630E-26A4-4959-BC86-37520E33C758}"/>
              </a:ext>
            </a:extLst>
          </p:cNvPr>
          <p:cNvSpPr txBox="1">
            <a:spLocks/>
          </p:cNvSpPr>
          <p:nvPr/>
        </p:nvSpPr>
        <p:spPr>
          <a:xfrm>
            <a:off x="441384" y="1514221"/>
            <a:ext cx="4770696" cy="210415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a:cs typeface="Calibri"/>
            </a:endParaRPr>
          </a:p>
          <a:p>
            <a:endParaRPr lang="en-GB">
              <a:cs typeface="Calibri"/>
            </a:endParaRPr>
          </a:p>
        </p:txBody>
      </p:sp>
      <p:pic>
        <p:nvPicPr>
          <p:cNvPr id="20" name="Picture 19" descr="C:\Users\louise.briggs.RAFA\Downloads\NFF logo.png">
            <a:extLst>
              <a:ext uri="{FF2B5EF4-FFF2-40B4-BE49-F238E27FC236}">
                <a16:creationId xmlns:a16="http://schemas.microsoft.com/office/drawing/2014/main" id="{16747E11-1AC3-4C40-9E07-372F90C0B7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22" name="Picture 21" descr="C:\Users\louise.briggs.RAFA\Downloads\AFF Logo Landscape RGB Hi-Res.png">
            <a:extLst>
              <a:ext uri="{FF2B5EF4-FFF2-40B4-BE49-F238E27FC236}">
                <a16:creationId xmlns:a16="http://schemas.microsoft.com/office/drawing/2014/main" id="{274A2CDC-700F-436B-9C20-AD51CA95345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24" name="Picture 23" descr="C:\Users\louise.briggs.RAFA\Downloads\raf_families_fed_no strapline.jpg">
            <a:extLst>
              <a:ext uri="{FF2B5EF4-FFF2-40B4-BE49-F238E27FC236}">
                <a16:creationId xmlns:a16="http://schemas.microsoft.com/office/drawing/2014/main" id="{266A632E-C428-46F0-A877-CEF2F2C5182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
        <p:nvSpPr>
          <p:cNvPr id="990" name="Oval 989">
            <a:extLst>
              <a:ext uri="{FF2B5EF4-FFF2-40B4-BE49-F238E27FC236}">
                <a16:creationId xmlns:a16="http://schemas.microsoft.com/office/drawing/2014/main" id="{2412B598-EE5A-4126-8B70-B9805AB827CD}"/>
              </a:ext>
            </a:extLst>
          </p:cNvPr>
          <p:cNvSpPr/>
          <p:nvPr/>
        </p:nvSpPr>
        <p:spPr>
          <a:xfrm>
            <a:off x="5032021" y="1871133"/>
            <a:ext cx="2384776" cy="1904998"/>
          </a:xfrm>
          <a:prstGeom prst="ellipse">
            <a:avLst/>
          </a:prstGeom>
          <a:solidFill>
            <a:srgbClr val="964581"/>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solidFill>
                  <a:srgbClr val="FFFFFF"/>
                </a:solidFill>
                <a:latin typeface="Calibri"/>
              </a:rPr>
              <a:t>Service family​</a:t>
            </a:r>
            <a:endParaRPr lang="en-GB" sz="2000">
              <a:solidFill>
                <a:srgbClr val="FFFFFF"/>
              </a:solidFill>
              <a:cs typeface="Calibri"/>
            </a:endParaRPr>
          </a:p>
        </p:txBody>
      </p:sp>
      <p:sp>
        <p:nvSpPr>
          <p:cNvPr id="991" name="Oval 990">
            <a:extLst>
              <a:ext uri="{FF2B5EF4-FFF2-40B4-BE49-F238E27FC236}">
                <a16:creationId xmlns:a16="http://schemas.microsoft.com/office/drawing/2014/main" id="{28A5C481-8D39-4B55-A2D6-2796E08DEE9C}"/>
              </a:ext>
            </a:extLst>
          </p:cNvPr>
          <p:cNvSpPr/>
          <p:nvPr/>
        </p:nvSpPr>
        <p:spPr>
          <a:xfrm>
            <a:off x="3832578" y="3874914"/>
            <a:ext cx="4713110" cy="2370666"/>
          </a:xfrm>
          <a:prstGeom prst="ellipse">
            <a:avLst/>
          </a:prstGeom>
          <a:solidFill>
            <a:srgbClr val="F7D352"/>
          </a:solidFill>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en-US" sz="1600" b="1" dirty="0">
                <a:solidFill>
                  <a:srgbClr val="FFFFFF"/>
                </a:solidFill>
                <a:ea typeface="+mn-lt"/>
                <a:cs typeface="+mn-lt"/>
              </a:rPr>
              <a:t>Devolved Nations Support</a:t>
            </a:r>
            <a:endParaRPr lang="en-GB" sz="1600" dirty="0">
              <a:solidFill>
                <a:srgbClr val="FFFFFF"/>
              </a:solidFill>
              <a:ea typeface="+mn-lt"/>
              <a:cs typeface="+mn-lt"/>
            </a:endParaRPr>
          </a:p>
          <a:p>
            <a:pPr marL="285750" indent="-285750">
              <a:buFont typeface="Arial"/>
              <a:buChar char="•"/>
            </a:pPr>
            <a:r>
              <a:rPr lang="en-US" sz="1600" dirty="0">
                <a:solidFill>
                  <a:srgbClr val="FFFFFF"/>
                </a:solidFill>
                <a:ea typeface="+mn-lt"/>
                <a:cs typeface="+mn-lt"/>
              </a:rPr>
              <a:t>Royal Caledonian Education Trust  rcet.org.uk </a:t>
            </a:r>
            <a:endParaRPr lang="en-GB" sz="1600" dirty="0">
              <a:solidFill>
                <a:srgbClr val="FFFFFF"/>
              </a:solidFill>
              <a:ea typeface="+mn-lt"/>
              <a:cs typeface="+mn-lt"/>
            </a:endParaRPr>
          </a:p>
          <a:p>
            <a:pPr marL="285750" indent="-285750">
              <a:buFont typeface="Arial"/>
              <a:buChar char="•"/>
            </a:pPr>
            <a:r>
              <a:rPr lang="en-US" sz="1600" dirty="0">
                <a:solidFill>
                  <a:srgbClr val="FFFFFF"/>
                </a:solidFill>
                <a:ea typeface="+mn-lt"/>
                <a:cs typeface="+mn-lt"/>
              </a:rPr>
              <a:t>National Transitions Officer,   </a:t>
            </a:r>
            <a:r>
              <a:rPr lang="en-US" sz="1600" dirty="0">
                <a:solidFill>
                  <a:schemeClr val="bg1"/>
                </a:solidFill>
                <a:ea typeface="+mn-lt"/>
                <a:cs typeface="+mn-lt"/>
              </a:rPr>
              <a:t>Forceschildrenseducation.org.uk</a:t>
            </a:r>
            <a:endParaRPr lang="en-GB" sz="1600" dirty="0">
              <a:solidFill>
                <a:schemeClr val="bg1"/>
              </a:solidFill>
              <a:ea typeface="+mn-lt"/>
              <a:cs typeface="+mn-lt"/>
            </a:endParaRPr>
          </a:p>
          <a:p>
            <a:pPr marL="285750" indent="-285750">
              <a:buFont typeface="Arial"/>
              <a:buChar char="•"/>
            </a:pPr>
            <a:r>
              <a:rPr lang="en-US" sz="1600" dirty="0">
                <a:solidFill>
                  <a:schemeClr val="bg1"/>
                </a:solidFill>
                <a:ea typeface="+mn-lt"/>
                <a:cs typeface="+mn-lt"/>
              </a:rPr>
              <a:t>SSCE Cymru, sscecymru.org.uk</a:t>
            </a:r>
          </a:p>
          <a:p>
            <a:pPr algn="ctr"/>
            <a:endParaRPr lang="en-GB">
              <a:solidFill>
                <a:srgbClr val="FFFFFF"/>
              </a:solidFill>
              <a:cs typeface="Calibri"/>
            </a:endParaRPr>
          </a:p>
        </p:txBody>
      </p:sp>
      <p:sp>
        <p:nvSpPr>
          <p:cNvPr id="992" name="Oval 991">
            <a:extLst>
              <a:ext uri="{FF2B5EF4-FFF2-40B4-BE49-F238E27FC236}">
                <a16:creationId xmlns:a16="http://schemas.microsoft.com/office/drawing/2014/main" id="{7D46C793-2356-4BC9-A6EC-181A28A21888}"/>
              </a:ext>
            </a:extLst>
          </p:cNvPr>
          <p:cNvSpPr/>
          <p:nvPr/>
        </p:nvSpPr>
        <p:spPr>
          <a:xfrm>
            <a:off x="6541911" y="-5644"/>
            <a:ext cx="4007556" cy="2455332"/>
          </a:xfrm>
          <a:prstGeom prst="ellipse">
            <a:avLst/>
          </a:prstGeom>
          <a:solidFill>
            <a:schemeClr val="accent6">
              <a:lumMod val="60000"/>
              <a:lumOff val="40000"/>
            </a:schemeClr>
          </a:solidFill>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pPr algn="ctr"/>
            <a:r>
              <a:rPr lang="en-GB" sz="1600">
                <a:solidFill>
                  <a:srgbClr val="FFFFFF"/>
                </a:solidFill>
                <a:ea typeface="+mn-lt"/>
                <a:cs typeface="+mn-lt"/>
              </a:rPr>
              <a:t> M</a:t>
            </a:r>
            <a:r>
              <a:rPr lang="en-GB" sz="1600" b="1">
                <a:solidFill>
                  <a:srgbClr val="FFFFFF"/>
                </a:solidFill>
                <a:ea typeface="+mn-lt"/>
                <a:cs typeface="+mn-lt"/>
              </a:rPr>
              <a:t>ilitary Charities</a:t>
            </a:r>
            <a:endParaRPr lang="en-GB" sz="1600">
              <a:solidFill>
                <a:srgbClr val="FFFFFF"/>
              </a:solidFill>
              <a:ea typeface="+mn-lt"/>
              <a:cs typeface="+mn-lt"/>
            </a:endParaRPr>
          </a:p>
          <a:p>
            <a:pPr algn="ctr"/>
            <a:r>
              <a:rPr lang="en-GB" sz="1600">
                <a:solidFill>
                  <a:srgbClr val="FFFFFF"/>
                </a:solidFill>
                <a:ea typeface="+mn-lt"/>
                <a:cs typeface="+mn-lt"/>
              </a:rPr>
              <a:t>Over 187 offer support </a:t>
            </a:r>
            <a:r>
              <a:rPr lang="en-GB" sz="1600" err="1">
                <a:solidFill>
                  <a:srgbClr val="FFFFFF"/>
                </a:solidFill>
                <a:ea typeface="+mn-lt"/>
                <a:cs typeface="+mn-lt"/>
              </a:rPr>
              <a:t>e.g</a:t>
            </a:r>
            <a:r>
              <a:rPr lang="en-GB" sz="1600">
                <a:solidFill>
                  <a:srgbClr val="FFFFFF"/>
                </a:solidFill>
                <a:ea typeface="+mn-lt"/>
                <a:cs typeface="+mn-lt"/>
              </a:rPr>
              <a:t> </a:t>
            </a:r>
            <a:r>
              <a:rPr lang="en-US" sz="1600">
                <a:solidFill>
                  <a:srgbClr val="FFFFFF"/>
                </a:solidFill>
                <a:ea typeface="+mn-lt"/>
                <a:cs typeface="+mn-lt"/>
              </a:rPr>
              <a:t>The Royal Navy and Royal Marines Charity, The Army Benevolent Fund, RAF Benevolent Fund and Royal Air Forces Association, Royal British Legion, SSAFA</a:t>
            </a:r>
            <a:r>
              <a:rPr lang="en-GB" sz="1600">
                <a:solidFill>
                  <a:srgbClr val="FFFFFF"/>
                </a:solidFill>
                <a:ea typeface="+mn-lt"/>
                <a:cs typeface="+mn-lt"/>
              </a:rPr>
              <a:t> </a:t>
            </a:r>
          </a:p>
          <a:p>
            <a:pPr algn="ctr"/>
            <a:endParaRPr lang="en-GB" sz="1600">
              <a:solidFill>
                <a:srgbClr val="FFFFFF"/>
              </a:solidFill>
              <a:cs typeface="Calibri"/>
            </a:endParaRPr>
          </a:p>
        </p:txBody>
      </p:sp>
      <p:sp>
        <p:nvSpPr>
          <p:cNvPr id="993" name="Oval 992">
            <a:extLst>
              <a:ext uri="{FF2B5EF4-FFF2-40B4-BE49-F238E27FC236}">
                <a16:creationId xmlns:a16="http://schemas.microsoft.com/office/drawing/2014/main" id="{49298403-3DB8-4849-B800-C05384CE1C1A}"/>
              </a:ext>
            </a:extLst>
          </p:cNvPr>
          <p:cNvSpPr/>
          <p:nvPr/>
        </p:nvSpPr>
        <p:spPr>
          <a:xfrm>
            <a:off x="756355" y="685799"/>
            <a:ext cx="4572000" cy="1848555"/>
          </a:xfrm>
          <a:prstGeom prst="ellipse">
            <a:avLst/>
          </a:prstGeom>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pPr lvl="1"/>
            <a:r>
              <a:rPr lang="en-GB" sz="1600" b="1">
                <a:solidFill>
                  <a:srgbClr val="FFFFFF"/>
                </a:solidFill>
                <a:cs typeface="Calibri"/>
              </a:rPr>
              <a:t>Families Federations</a:t>
            </a:r>
            <a:endParaRPr lang="en-US" sz="1600">
              <a:solidFill>
                <a:srgbClr val="FFFFFF"/>
              </a:solidFill>
              <a:cs typeface="Calibri"/>
            </a:endParaRPr>
          </a:p>
          <a:p>
            <a:pPr lvl="1"/>
            <a:r>
              <a:rPr lang="en-US" sz="1600">
                <a:solidFill>
                  <a:srgbClr val="FFFFFF"/>
                </a:solidFill>
                <a:cs typeface="Calibri"/>
              </a:rPr>
              <a:t>Each Service has its own Families Federation that acts as an independent voice for families and offers support and advice.  </a:t>
            </a:r>
            <a:endParaRPr lang="en-US" sz="1600">
              <a:solidFill>
                <a:srgbClr val="FFFFFF"/>
              </a:solidFill>
              <a:ea typeface="+mn-lt"/>
              <a:cs typeface="+mn-lt"/>
            </a:endParaRPr>
          </a:p>
          <a:p>
            <a:pPr lvl="1"/>
            <a:endParaRPr lang="en-US" sz="1600">
              <a:solidFill>
                <a:srgbClr val="FFFFFF"/>
              </a:solidFill>
              <a:cs typeface="Arial"/>
            </a:endParaRPr>
          </a:p>
        </p:txBody>
      </p:sp>
      <p:sp>
        <p:nvSpPr>
          <p:cNvPr id="994" name="Oval 993">
            <a:extLst>
              <a:ext uri="{FF2B5EF4-FFF2-40B4-BE49-F238E27FC236}">
                <a16:creationId xmlns:a16="http://schemas.microsoft.com/office/drawing/2014/main" id="{2D31039F-C4F1-4328-A877-7E5F0987E718}"/>
              </a:ext>
            </a:extLst>
          </p:cNvPr>
          <p:cNvSpPr/>
          <p:nvPr/>
        </p:nvSpPr>
        <p:spPr>
          <a:xfrm>
            <a:off x="64910" y="2604912"/>
            <a:ext cx="4529664" cy="2243665"/>
          </a:xfrm>
          <a:prstGeom prst="ellipse">
            <a:avLst/>
          </a:prstGeom>
          <a:solidFill>
            <a:srgbClr val="F53337"/>
          </a:solidFill>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pPr rtl="0"/>
            <a:r>
              <a:rPr lang="en-US" sz="1600" b="1">
                <a:solidFill>
                  <a:srgbClr val="FFFFFF"/>
                </a:solidFill>
                <a:latin typeface="Calibri"/>
                <a:ea typeface="Segoe UI"/>
                <a:cs typeface="Segoe UI"/>
              </a:rPr>
              <a:t>Single Service Family support </a:t>
            </a:r>
            <a:r>
              <a:rPr lang="en-US" sz="1600">
                <a:solidFill>
                  <a:srgbClr val="FFFFFF"/>
                </a:solidFill>
                <a:latin typeface="Calibri"/>
                <a:ea typeface="Segoe UI"/>
                <a:cs typeface="Segoe UI"/>
              </a:rPr>
              <a:t>​</a:t>
            </a:r>
          </a:p>
          <a:p>
            <a:pPr rtl="0"/>
            <a:r>
              <a:rPr lang="en-US" sz="1600">
                <a:solidFill>
                  <a:srgbClr val="FFFFFF"/>
                </a:solidFill>
                <a:latin typeface="Calibri"/>
                <a:ea typeface="Segoe UI"/>
                <a:cs typeface="Segoe UI"/>
              </a:rPr>
              <a:t>(welfare support and social work):​​​</a:t>
            </a:r>
          </a:p>
          <a:p>
            <a:pPr marL="285750" indent="-285750" rtl="0">
              <a:buFont typeface="Arial"/>
              <a:buChar char="•"/>
            </a:pPr>
            <a:r>
              <a:rPr lang="en-US" sz="1600">
                <a:solidFill>
                  <a:srgbClr val="FFFFFF"/>
                </a:solidFill>
                <a:latin typeface="Calibri"/>
                <a:ea typeface="Segoe UI"/>
                <a:cs typeface="Segoe UI"/>
              </a:rPr>
              <a:t>Royal Navy Family People Support (RNFPS)​​​</a:t>
            </a:r>
          </a:p>
          <a:p>
            <a:pPr marL="285750" indent="-285750" rtl="0">
              <a:buFont typeface="Arial"/>
              <a:buChar char="•"/>
            </a:pPr>
            <a:r>
              <a:rPr lang="en-US" sz="1600">
                <a:solidFill>
                  <a:srgbClr val="FFFFFF"/>
                </a:solidFill>
                <a:latin typeface="Calibri"/>
                <a:ea typeface="Segoe UI"/>
                <a:cs typeface="Segoe UI"/>
              </a:rPr>
              <a:t>Army Welfare Support​​​</a:t>
            </a:r>
          </a:p>
          <a:p>
            <a:pPr marL="285750" indent="-285750" rtl="0">
              <a:buFont typeface="Arial"/>
              <a:buChar char="•"/>
            </a:pPr>
            <a:r>
              <a:rPr lang="en-US" sz="1600">
                <a:solidFill>
                  <a:srgbClr val="FFFFFF"/>
                </a:solidFill>
                <a:latin typeface="Calibri"/>
                <a:ea typeface="Segoe UI"/>
                <a:cs typeface="Segoe UI"/>
              </a:rPr>
              <a:t>RAF Community Support​ (social work through SSAFA)​</a:t>
            </a:r>
            <a:r>
              <a:rPr lang="en-GB" sz="1600">
                <a:solidFill>
                  <a:srgbClr val="FFFFFF"/>
                </a:solidFill>
                <a:latin typeface="Calibri"/>
                <a:ea typeface="Segoe UI"/>
                <a:cs typeface="Segoe UI"/>
              </a:rPr>
              <a:t>​</a:t>
            </a:r>
            <a:endParaRPr lang="en-US" sz="1600" b="1">
              <a:solidFill>
                <a:srgbClr val="FFFFFF"/>
              </a:solidFill>
              <a:cs typeface="Arial"/>
            </a:endParaRPr>
          </a:p>
        </p:txBody>
      </p:sp>
      <p:sp>
        <p:nvSpPr>
          <p:cNvPr id="995" name="Oval 994">
            <a:extLst>
              <a:ext uri="{FF2B5EF4-FFF2-40B4-BE49-F238E27FC236}">
                <a16:creationId xmlns:a16="http://schemas.microsoft.com/office/drawing/2014/main" id="{B629135F-713C-4632-8761-0E88B8AC0854}"/>
              </a:ext>
            </a:extLst>
          </p:cNvPr>
          <p:cNvSpPr/>
          <p:nvPr/>
        </p:nvSpPr>
        <p:spPr>
          <a:xfrm>
            <a:off x="8489245" y="2280360"/>
            <a:ext cx="3485444" cy="3753553"/>
          </a:xfrm>
          <a:prstGeom prst="ellipse">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en-US" sz="1600" b="1">
                <a:solidFill>
                  <a:srgbClr val="FFFFFF"/>
                </a:solidFill>
                <a:latin typeface="Calibri"/>
                <a:ea typeface="Segoe UI"/>
                <a:cs typeface="Segoe UI"/>
              </a:rPr>
              <a:t> Networks in the UK </a:t>
            </a:r>
            <a:r>
              <a:rPr lang="en-US" sz="1600">
                <a:solidFill>
                  <a:srgbClr val="FFFFFF"/>
                </a:solidFill>
                <a:latin typeface="Calibri"/>
                <a:ea typeface="Segoe UI"/>
                <a:cs typeface="Segoe UI"/>
              </a:rPr>
              <a:t>​</a:t>
            </a:r>
          </a:p>
          <a:p>
            <a:pPr marL="285750" indent="-285750">
              <a:buFont typeface="Arial"/>
              <a:buChar char="•"/>
            </a:pPr>
            <a:r>
              <a:rPr lang="en-US" sz="1600">
                <a:solidFill>
                  <a:srgbClr val="FFFFFF"/>
                </a:solidFill>
                <a:latin typeface="Calibri"/>
                <a:ea typeface="Segoe UI"/>
                <a:cs typeface="Segoe UI"/>
              </a:rPr>
              <a:t> Service Children’s Progression Alliance, </a:t>
            </a:r>
            <a:endParaRPr lang="en-US" sz="1600" b="1">
              <a:solidFill>
                <a:srgbClr val="FFFFFF"/>
              </a:solidFill>
              <a:latin typeface="Calibri"/>
              <a:ea typeface="Segoe UI"/>
              <a:cs typeface="Arial"/>
            </a:endParaRPr>
          </a:p>
          <a:p>
            <a:pPr marL="285750" indent="-285750">
              <a:buFont typeface="Arial"/>
              <a:buChar char="•"/>
            </a:pPr>
            <a:r>
              <a:rPr lang="en-US" sz="1600">
                <a:solidFill>
                  <a:srgbClr val="FFFFFF"/>
                </a:solidFill>
                <a:latin typeface="Calibri"/>
                <a:ea typeface="Segoe UI"/>
                <a:cs typeface="Segoe UI"/>
              </a:rPr>
              <a:t>Service Children in State Schools (England only) </a:t>
            </a:r>
            <a:endParaRPr lang="en-US" sz="1600" b="1">
              <a:solidFill>
                <a:srgbClr val="FFFFFF"/>
              </a:solidFill>
              <a:latin typeface="Calibri"/>
              <a:ea typeface="Segoe UI"/>
              <a:cs typeface="Arial"/>
            </a:endParaRPr>
          </a:p>
          <a:p>
            <a:pPr marL="285750" indent="-285750">
              <a:buFont typeface="Arial"/>
              <a:buChar char="•"/>
            </a:pPr>
            <a:r>
              <a:rPr lang="en-US" sz="1600">
                <a:solidFill>
                  <a:srgbClr val="FFFFFF"/>
                </a:solidFill>
                <a:latin typeface="Calibri"/>
                <a:ea typeface="Segoe UI"/>
                <a:cs typeface="Segoe UI"/>
              </a:rPr>
              <a:t>Supporting Service Children in Education in Wales, </a:t>
            </a:r>
            <a:endParaRPr lang="en-US" sz="1600" b="1">
              <a:solidFill>
                <a:srgbClr val="FFFFFF"/>
              </a:solidFill>
              <a:latin typeface="Calibri"/>
              <a:ea typeface="Segoe UI"/>
              <a:cs typeface="Arial"/>
            </a:endParaRPr>
          </a:p>
          <a:p>
            <a:pPr marL="285750" indent="-285750">
              <a:buFont typeface="Arial"/>
              <a:buChar char="•"/>
            </a:pPr>
            <a:r>
              <a:rPr lang="en-US" sz="1600">
                <a:solidFill>
                  <a:srgbClr val="FFFFFF"/>
                </a:solidFill>
                <a:latin typeface="Calibri"/>
                <a:ea typeface="Segoe UI"/>
                <a:cs typeface="Segoe UI"/>
              </a:rPr>
              <a:t>Veterans and Family Research Hub, Anglia Ruskin Uni​​​</a:t>
            </a:r>
            <a:endParaRPr lang="en-US" sz="1600" b="1">
              <a:solidFill>
                <a:srgbClr val="FFFFFF"/>
              </a:solidFill>
              <a:cs typeface="Arial"/>
            </a:endParaRPr>
          </a:p>
        </p:txBody>
      </p:sp>
    </p:spTree>
    <p:extLst>
      <p:ext uri="{BB962C8B-B14F-4D97-AF65-F5344CB8AC3E}">
        <p14:creationId xmlns:p14="http://schemas.microsoft.com/office/powerpoint/2010/main" val="232838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43C41-FEE7-4FDF-B372-C82DD5B57AAD}"/>
              </a:ext>
            </a:extLst>
          </p:cNvPr>
          <p:cNvSpPr>
            <a:spLocks noGrp="1"/>
          </p:cNvSpPr>
          <p:nvPr>
            <p:ph type="title"/>
          </p:nvPr>
        </p:nvSpPr>
        <p:spPr/>
        <p:txBody>
          <a:bodyPr>
            <a:noAutofit/>
          </a:bodyPr>
          <a:lstStyle/>
          <a:p>
            <a:r>
              <a:rPr lang="en-GB" sz="3200" b="1" dirty="0">
                <a:effectLst/>
                <a:latin typeface="Calibri" panose="020F0502020204030204" pitchFamily="34" charset="0"/>
                <a:ea typeface="Calibri" panose="020F0502020204030204" pitchFamily="34" charset="0"/>
                <a:cs typeface="Times New Roman" panose="02020603050405020304" pitchFamily="18" charset="0"/>
              </a:rPr>
              <a:t>For further information:</a:t>
            </a:r>
            <a:endParaRPr lang="en-GB" sz="3200" b="1" dirty="0"/>
          </a:p>
        </p:txBody>
      </p:sp>
      <p:sp>
        <p:nvSpPr>
          <p:cNvPr id="5" name="TextBox 4"/>
          <p:cNvSpPr txBox="1"/>
          <p:nvPr/>
        </p:nvSpPr>
        <p:spPr>
          <a:xfrm>
            <a:off x="164536" y="1538013"/>
            <a:ext cx="4047130" cy="4185761"/>
          </a:xfrm>
          <a:prstGeom prst="rect">
            <a:avLst/>
          </a:prstGeom>
          <a:noFill/>
        </p:spPr>
        <p:txBody>
          <a:bodyPr wrap="square" lIns="91440" tIns="45720" rIns="91440" bIns="45720" rtlCol="0" anchor="t">
            <a:spAutoFit/>
          </a:bodyPr>
          <a:lstStyle/>
          <a:p>
            <a:pPr algn="ctr"/>
            <a:r>
              <a:rPr lang="en-US" sz="2800" dirty="0">
                <a:solidFill>
                  <a:schemeClr val="tx2"/>
                </a:solidFill>
              </a:rPr>
              <a:t>Bridget Nicholson</a:t>
            </a:r>
            <a:endParaRPr lang="en-US" dirty="0">
              <a:solidFill>
                <a:schemeClr val="tx2"/>
              </a:solidFill>
            </a:endParaRPr>
          </a:p>
          <a:p>
            <a:pPr algn="ctr"/>
            <a:endParaRPr lang="en-GB" sz="2800" dirty="0">
              <a:solidFill>
                <a:schemeClr val="tx2"/>
              </a:solidFill>
            </a:endParaRPr>
          </a:p>
          <a:p>
            <a:pPr algn="ctr"/>
            <a:r>
              <a:rPr lang="en-GB" sz="2800" dirty="0">
                <a:solidFill>
                  <a:schemeClr val="tx2"/>
                </a:solidFill>
                <a:cs typeface="Calibri"/>
              </a:rPr>
              <a:t>Director, Evidence &amp; Strategy</a:t>
            </a:r>
          </a:p>
          <a:p>
            <a:pPr algn="ctr"/>
            <a:r>
              <a:rPr lang="en-GB" sz="2800" dirty="0">
                <a:solidFill>
                  <a:schemeClr val="tx2"/>
                </a:solidFill>
              </a:rPr>
              <a:t>Naval Families Federation</a:t>
            </a:r>
          </a:p>
          <a:p>
            <a:pPr algn="ctr"/>
            <a:endParaRPr lang="en-GB" sz="2800" dirty="0"/>
          </a:p>
          <a:p>
            <a:pPr algn="ctr"/>
            <a:endParaRPr lang="en-US" sz="2400" dirty="0"/>
          </a:p>
          <a:p>
            <a:r>
              <a:rPr lang="en-GB" sz="2800" u="sng" dirty="0">
                <a:hlinkClick r:id="rId2"/>
              </a:rPr>
              <a:t>bridget.nicholson@nff.org.uk</a:t>
            </a:r>
            <a:endParaRPr lang="en-GB" sz="2800" dirty="0"/>
          </a:p>
          <a:p>
            <a:endParaRPr lang="en-GB" dirty="0">
              <a:solidFill>
                <a:schemeClr val="tx2"/>
              </a:solidFill>
            </a:endParaRPr>
          </a:p>
        </p:txBody>
      </p:sp>
      <p:sp>
        <p:nvSpPr>
          <p:cNvPr id="6" name="TextBox 5"/>
          <p:cNvSpPr txBox="1"/>
          <p:nvPr/>
        </p:nvSpPr>
        <p:spPr>
          <a:xfrm>
            <a:off x="4500654" y="1536811"/>
            <a:ext cx="3701596" cy="4247317"/>
          </a:xfrm>
          <a:prstGeom prst="rect">
            <a:avLst/>
          </a:prstGeom>
          <a:noFill/>
        </p:spPr>
        <p:txBody>
          <a:bodyPr wrap="square" lIns="91440" tIns="45720" rIns="91440" bIns="45720" rtlCol="0" anchor="t">
            <a:spAutoFit/>
          </a:bodyPr>
          <a:lstStyle/>
          <a:p>
            <a:pPr algn="ctr"/>
            <a:r>
              <a:rPr lang="en-US" sz="2800" dirty="0">
                <a:solidFill>
                  <a:schemeClr val="tx2"/>
                </a:solidFill>
              </a:rPr>
              <a:t>Anna Hutchinson</a:t>
            </a:r>
          </a:p>
          <a:p>
            <a:pPr algn="ctr"/>
            <a:endParaRPr lang="en-US" sz="2800" dirty="0">
              <a:solidFill>
                <a:schemeClr val="tx2"/>
              </a:solidFill>
            </a:endParaRPr>
          </a:p>
          <a:p>
            <a:pPr algn="ctr"/>
            <a:r>
              <a:rPr lang="en-US" sz="2800" dirty="0">
                <a:solidFill>
                  <a:schemeClr val="tx2"/>
                </a:solidFill>
              </a:rPr>
              <a:t>Education &amp; Childcare Specialist</a:t>
            </a:r>
            <a:endParaRPr lang="en-US" sz="2800" dirty="0">
              <a:solidFill>
                <a:schemeClr val="tx2"/>
              </a:solidFill>
              <a:cs typeface="Calibri"/>
            </a:endParaRPr>
          </a:p>
          <a:p>
            <a:pPr algn="ctr"/>
            <a:r>
              <a:rPr lang="en-US" sz="2800" dirty="0">
                <a:solidFill>
                  <a:schemeClr val="tx2"/>
                </a:solidFill>
              </a:rPr>
              <a:t>Army Families Federation</a:t>
            </a:r>
          </a:p>
          <a:p>
            <a:pPr algn="ctr"/>
            <a:endParaRPr lang="en-US" sz="2800" dirty="0">
              <a:solidFill>
                <a:schemeClr val="tx2"/>
              </a:solidFill>
            </a:endParaRPr>
          </a:p>
          <a:p>
            <a:pPr algn="ctr"/>
            <a:r>
              <a:rPr lang="en-GB" sz="2800" b="0" i="0" u="sng" dirty="0">
                <a:solidFill>
                  <a:srgbClr val="26A69A"/>
                </a:solidFill>
                <a:effectLst/>
                <a:hlinkClick r:id="rId3"/>
              </a:rPr>
              <a:t>educationsupport@aff.org.uk</a:t>
            </a:r>
            <a:endParaRPr lang="en-US" dirty="0">
              <a:solidFill>
                <a:schemeClr val="tx2"/>
              </a:solidFill>
            </a:endParaRPr>
          </a:p>
          <a:p>
            <a:endParaRPr lang="en-GB" dirty="0">
              <a:solidFill>
                <a:schemeClr val="tx2"/>
              </a:solidFill>
            </a:endParaRPr>
          </a:p>
        </p:txBody>
      </p:sp>
      <p:sp>
        <p:nvSpPr>
          <p:cNvPr id="7" name="TextBox 6"/>
          <p:cNvSpPr txBox="1"/>
          <p:nvPr/>
        </p:nvSpPr>
        <p:spPr>
          <a:xfrm>
            <a:off x="8192368" y="1536811"/>
            <a:ext cx="3746751" cy="4093428"/>
          </a:xfrm>
          <a:prstGeom prst="rect">
            <a:avLst/>
          </a:prstGeom>
          <a:noFill/>
        </p:spPr>
        <p:txBody>
          <a:bodyPr wrap="square" lIns="91440" tIns="45720" rIns="91440" bIns="45720" rtlCol="0" anchor="t">
            <a:spAutoFit/>
          </a:bodyPr>
          <a:lstStyle/>
          <a:p>
            <a:pPr algn="ctr"/>
            <a:r>
              <a:rPr lang="en-US" sz="2800" dirty="0">
                <a:solidFill>
                  <a:schemeClr val="tx2"/>
                </a:solidFill>
              </a:rPr>
              <a:t>Louise Briggs</a:t>
            </a:r>
            <a:endParaRPr lang="en-US" dirty="0">
              <a:solidFill>
                <a:schemeClr val="tx2"/>
              </a:solidFill>
            </a:endParaRPr>
          </a:p>
          <a:p>
            <a:pPr algn="ctr"/>
            <a:endParaRPr lang="en-US" sz="2800" dirty="0">
              <a:solidFill>
                <a:schemeClr val="tx2"/>
              </a:solidFill>
            </a:endParaRPr>
          </a:p>
          <a:p>
            <a:pPr algn="ctr"/>
            <a:r>
              <a:rPr lang="en-US" sz="2800" dirty="0">
                <a:solidFill>
                  <a:schemeClr val="tx2"/>
                </a:solidFill>
              </a:rPr>
              <a:t>Policy Advisor (Education &amp; Childcare)</a:t>
            </a:r>
            <a:endParaRPr lang="en-US" dirty="0">
              <a:solidFill>
                <a:schemeClr val="tx2"/>
              </a:solidFill>
            </a:endParaRPr>
          </a:p>
          <a:p>
            <a:pPr algn="ctr"/>
            <a:r>
              <a:rPr lang="en-US" sz="2800" dirty="0">
                <a:solidFill>
                  <a:schemeClr val="tx2"/>
                </a:solidFill>
              </a:rPr>
              <a:t>RAF Families Federation</a:t>
            </a:r>
            <a:endParaRPr lang="en-US" sz="2800" dirty="0">
              <a:solidFill>
                <a:schemeClr val="tx2"/>
              </a:solidFill>
              <a:cs typeface="Calibri"/>
            </a:endParaRPr>
          </a:p>
          <a:p>
            <a:pPr algn="ctr"/>
            <a:endParaRPr lang="en-US" sz="2800" dirty="0">
              <a:solidFill>
                <a:schemeClr val="tx2"/>
              </a:solidFill>
            </a:endParaRPr>
          </a:p>
          <a:p>
            <a:pPr algn="ctr"/>
            <a:r>
              <a:rPr lang="en-US" sz="2800" dirty="0">
                <a:solidFill>
                  <a:schemeClr val="tx2"/>
                </a:solidFill>
                <a:hlinkClick r:id="rId4">
                  <a:extLst>
                    <a:ext uri="{A12FA001-AC4F-418D-AE19-62706E023703}">
                      <ahyp:hlinkClr xmlns="" xmlns:ahyp="http://schemas.microsoft.com/office/drawing/2018/hyperlinkcolor" val="tx"/>
                    </a:ext>
                  </a:extLst>
                </a:hlinkClick>
              </a:rPr>
              <a:t>louise.briggs@raf-ff.org.uk</a:t>
            </a:r>
            <a:endParaRPr lang="en-US" sz="2800" dirty="0">
              <a:solidFill>
                <a:schemeClr val="tx2"/>
              </a:solidFill>
            </a:endParaRPr>
          </a:p>
          <a:p>
            <a:pPr algn="r"/>
            <a:endParaRPr lang="en-US" dirty="0">
              <a:solidFill>
                <a:schemeClr val="tx2"/>
              </a:solidFill>
            </a:endParaRPr>
          </a:p>
          <a:p>
            <a:endParaRPr lang="en-GB" dirty="0">
              <a:solidFill>
                <a:schemeClr val="tx2"/>
              </a:solidFill>
            </a:endParaRPr>
          </a:p>
        </p:txBody>
      </p:sp>
      <p:pic>
        <p:nvPicPr>
          <p:cNvPr id="8" name="Picture 7" descr="C:\Users\louise.briggs.RAFA\Downloads\NFF logo.png"/>
          <p:cNvPicPr/>
          <p:nvPr/>
        </p:nvPicPr>
        <p:blipFill>
          <a:blip r:embed="rId5">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9" name="Picture 8" descr="C:\Users\louise.briggs.RAFA\Downloads\AFF Logo Landscape RGB Hi-Res.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10" name="Picture 9" descr="C:\Users\louise.briggs.RAFA\Downloads\raf_families_fed_no strapline.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390569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DA4BA-4854-43F7-B15F-28D33D628B4D}"/>
              </a:ext>
            </a:extLst>
          </p:cNvPr>
          <p:cNvSpPr>
            <a:spLocks noGrp="1"/>
          </p:cNvSpPr>
          <p:nvPr>
            <p:ph type="title"/>
          </p:nvPr>
        </p:nvSpPr>
        <p:spPr>
          <a:xfrm>
            <a:off x="315315" y="641743"/>
            <a:ext cx="2523190" cy="2787257"/>
          </a:xfrm>
        </p:spPr>
        <p:txBody>
          <a:bodyPr vert="horz" lIns="91440" tIns="45720" rIns="91440" bIns="45720" rtlCol="0" anchor="ctr">
            <a:normAutofit/>
          </a:bodyPr>
          <a:lstStyle/>
          <a:p>
            <a:r>
              <a:rPr lang="en-US" sz="3200" b="1" kern="1200" dirty="0"/>
              <a:t>W</a:t>
            </a:r>
            <a:r>
              <a:rPr lang="en-US" sz="3200" b="1" kern="1200" dirty="0">
                <a:effectLst/>
              </a:rPr>
              <a:t>hat is unique about </a:t>
            </a:r>
            <a:r>
              <a:rPr lang="en-US" sz="3200" b="1" dirty="0"/>
              <a:t>Armed Forces</a:t>
            </a:r>
            <a:r>
              <a:rPr lang="en-US" sz="3200" b="1" kern="1200" dirty="0">
                <a:effectLst/>
              </a:rPr>
              <a:t> family life?</a:t>
            </a:r>
            <a:br>
              <a:rPr lang="en-US" sz="3200" b="1" kern="1200" dirty="0">
                <a:effectLst/>
              </a:rPr>
            </a:br>
            <a:endParaRPr lang="en-US" sz="3200" b="1" kern="1200" dirty="0">
              <a:solidFill>
                <a:schemeClr val="tx1"/>
              </a:solidFill>
            </a:endParaRPr>
          </a:p>
        </p:txBody>
      </p:sp>
      <p:sp>
        <p:nvSpPr>
          <p:cNvPr id="7" name="TextBox 6">
            <a:extLst>
              <a:ext uri="{FF2B5EF4-FFF2-40B4-BE49-F238E27FC236}">
                <a16:creationId xmlns:a16="http://schemas.microsoft.com/office/drawing/2014/main" id="{0E0041E8-EAFD-4441-BB5A-F72ACBAA37E5}"/>
              </a:ext>
            </a:extLst>
          </p:cNvPr>
          <p:cNvSpPr txBox="1"/>
          <p:nvPr/>
        </p:nvSpPr>
        <p:spPr>
          <a:xfrm>
            <a:off x="4469799" y="731406"/>
            <a:ext cx="7629119" cy="5567717"/>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marL="285750" indent="-228600">
              <a:lnSpc>
                <a:spcPct val="90000"/>
              </a:lnSpc>
              <a:spcAft>
                <a:spcPts val="600"/>
              </a:spcAft>
              <a:buFont typeface="Arial,Sans-Serif" panose="020B0604020202020204" pitchFamily="34" charset="0"/>
              <a:buChar char="•"/>
            </a:pPr>
            <a:endParaRPr lang="en-US" sz="2800">
              <a:cs typeface="Calibri"/>
            </a:endParaRPr>
          </a:p>
        </p:txBody>
      </p:sp>
      <p:sp>
        <p:nvSpPr>
          <p:cNvPr id="3" name="TextBox 2">
            <a:extLst>
              <a:ext uri="{FF2B5EF4-FFF2-40B4-BE49-F238E27FC236}">
                <a16:creationId xmlns:a16="http://schemas.microsoft.com/office/drawing/2014/main" id="{D0E62906-8A32-4072-86FF-6056CEAD7D73}"/>
              </a:ext>
            </a:extLst>
          </p:cNvPr>
          <p:cNvSpPr txBox="1"/>
          <p:nvPr/>
        </p:nvSpPr>
        <p:spPr>
          <a:xfrm>
            <a:off x="4753955" y="699806"/>
            <a:ext cx="6969343"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t>The notion of 'Service First'</a:t>
            </a:r>
            <a:endParaRPr lang="en-GB" sz="2000" b="1" dirty="0">
              <a:cs typeface="Calibri"/>
            </a:endParaRPr>
          </a:p>
          <a:p>
            <a:r>
              <a:rPr lang="en-GB" sz="2000" dirty="0">
                <a:cs typeface="Calibri"/>
              </a:rPr>
              <a:t>'Service comes first' is a principle that affects the whole family's life, not just the Service person.</a:t>
            </a:r>
          </a:p>
          <a:p>
            <a:r>
              <a:rPr lang="en-GB" sz="2000" b="1" dirty="0"/>
              <a:t>Mobility</a:t>
            </a:r>
            <a:endParaRPr lang="en-GB" sz="2000" b="1" dirty="0">
              <a:cs typeface="Calibri"/>
            </a:endParaRPr>
          </a:p>
          <a:p>
            <a:r>
              <a:rPr lang="en-GB" sz="2000" dirty="0">
                <a:cs typeface="Calibri"/>
              </a:rPr>
              <a:t>Some can move houses as much as every 18 months/2 years, some every 5 years or so,  others settle in one place whilst a Serving person moves around for work</a:t>
            </a:r>
          </a:p>
          <a:p>
            <a:r>
              <a:rPr lang="en-GB" sz="2000" b="1" dirty="0"/>
              <a:t>Deployment</a:t>
            </a:r>
            <a:endParaRPr lang="en-GB" sz="2000" b="1" dirty="0">
              <a:cs typeface="Calibri"/>
            </a:endParaRPr>
          </a:p>
          <a:p>
            <a:r>
              <a:rPr lang="en-GB" sz="2000" dirty="0">
                <a:cs typeface="Calibri"/>
              </a:rPr>
              <a:t>Non-operational and operational deployments, in the UK or overseas, can vary in length and frequency.  Some will be often for a few weeks/a month, others for 4-6 months every couple of years.  Some may even be 9 months or longer.</a:t>
            </a:r>
          </a:p>
          <a:p>
            <a:r>
              <a:rPr lang="en-GB" sz="2000" b="1" dirty="0"/>
              <a:t>Separation </a:t>
            </a:r>
            <a:r>
              <a:rPr lang="en-GB" sz="2000" dirty="0"/>
              <a:t> takes different forms.  Can be from training, living apart, and/or deployment and will hence vary in length and frequency.</a:t>
            </a:r>
            <a:endParaRPr lang="en-GB" sz="2000" dirty="0">
              <a:cs typeface="Calibri"/>
            </a:endParaRPr>
          </a:p>
        </p:txBody>
      </p:sp>
      <p:pic>
        <p:nvPicPr>
          <p:cNvPr id="4" name="Picture 3" descr="C:\Users\louise.briggs.RAFA\Downloads\NFF logo.png">
            <a:extLst>
              <a:ext uri="{FF2B5EF4-FFF2-40B4-BE49-F238E27FC236}">
                <a16:creationId xmlns:a16="http://schemas.microsoft.com/office/drawing/2014/main" id="{FFF9A98A-A156-403E-BDC7-15208EFFA30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5" name="Picture 4" descr="C:\Users\louise.briggs.RAFA\Downloads\AFF Logo Landscape RGB Hi-Res.png">
            <a:extLst>
              <a:ext uri="{FF2B5EF4-FFF2-40B4-BE49-F238E27FC236}">
                <a16:creationId xmlns:a16="http://schemas.microsoft.com/office/drawing/2014/main" id="{C68481BC-CC40-461D-B323-B569F42CA0F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6" name="Picture 5" descr="C:\Users\louise.briggs.RAFA\Downloads\raf_families_fed_no strapline.jpg">
            <a:extLst>
              <a:ext uri="{FF2B5EF4-FFF2-40B4-BE49-F238E27FC236}">
                <a16:creationId xmlns:a16="http://schemas.microsoft.com/office/drawing/2014/main" id="{9C937AD4-4E44-4654-8409-78E41E8B4B2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grpSp>
        <p:nvGrpSpPr>
          <p:cNvPr id="8" name="Group 7"/>
          <p:cNvGrpSpPr/>
          <p:nvPr/>
        </p:nvGrpSpPr>
        <p:grpSpPr>
          <a:xfrm>
            <a:off x="131595" y="3103380"/>
            <a:ext cx="3013060" cy="2232338"/>
            <a:chOff x="717340" y="3429000"/>
            <a:chExt cx="3013060" cy="2232338"/>
          </a:xfrm>
        </p:grpSpPr>
        <p:pic>
          <p:nvPicPr>
            <p:cNvPr id="12" name="Picture 5" descr="A picture containing person, child, young, looking&#10;&#10;Description automatically generated">
              <a:extLst>
                <a:ext uri="{FF2B5EF4-FFF2-40B4-BE49-F238E27FC236}">
                  <a16:creationId xmlns:a16="http://schemas.microsoft.com/office/drawing/2014/main" id="{C6779E1D-9DDD-47A4-A067-49F79A6AC4CD}"/>
                </a:ext>
              </a:extLst>
            </p:cNvPr>
            <p:cNvPicPr>
              <a:picLocks noChangeAspect="1"/>
            </p:cNvPicPr>
            <p:nvPr/>
          </p:nvPicPr>
          <p:blipFill>
            <a:blip r:embed="rId6"/>
            <a:stretch>
              <a:fillRect/>
            </a:stretch>
          </p:blipFill>
          <p:spPr>
            <a:xfrm>
              <a:off x="717340" y="3429000"/>
              <a:ext cx="3013060" cy="1924561"/>
            </a:xfrm>
            <a:prstGeom prst="rect">
              <a:avLst/>
            </a:prstGeom>
          </p:spPr>
        </p:pic>
        <p:sp>
          <p:nvSpPr>
            <p:cNvPr id="13" name="TextBox 12">
              <a:extLst>
                <a:ext uri="{FF2B5EF4-FFF2-40B4-BE49-F238E27FC236}">
                  <a16:creationId xmlns:a16="http://schemas.microsoft.com/office/drawing/2014/main" id="{89E29607-F89A-4552-879A-B55F7E5CA3E7}"/>
                </a:ext>
              </a:extLst>
            </p:cNvPr>
            <p:cNvSpPr txBox="1"/>
            <p:nvPr/>
          </p:nvSpPr>
          <p:spPr>
            <a:xfrm>
              <a:off x="830293" y="5353561"/>
              <a:ext cx="278715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ea typeface="+mn-lt"/>
                  <a:cs typeface="+mn-lt"/>
                </a:rPr>
                <a:t>Image by </a:t>
              </a:r>
              <a:r>
                <a:rPr lang="en-US" sz="1400" err="1">
                  <a:ea typeface="+mn-lt"/>
                  <a:cs typeface="+mn-lt"/>
                </a:rPr>
                <a:t>skeeze</a:t>
              </a:r>
              <a:r>
                <a:rPr lang="en-US" sz="1400">
                  <a:ea typeface="+mn-lt"/>
                  <a:cs typeface="+mn-lt"/>
                </a:rPr>
                <a:t> on </a:t>
              </a:r>
              <a:r>
                <a:rPr lang="en-US" sz="1400" err="1">
                  <a:ea typeface="+mn-lt"/>
                  <a:cs typeface="+mn-lt"/>
                </a:rPr>
                <a:t>Pixabay</a:t>
              </a:r>
              <a:endParaRPr lang="en-US" sz="1400"/>
            </a:p>
          </p:txBody>
        </p:sp>
      </p:grpSp>
    </p:spTree>
    <p:extLst>
      <p:ext uri="{BB962C8B-B14F-4D97-AF65-F5344CB8AC3E}">
        <p14:creationId xmlns:p14="http://schemas.microsoft.com/office/powerpoint/2010/main" val="1125074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DA4BA-4854-43F7-B15F-28D33D628B4D}"/>
              </a:ext>
            </a:extLst>
          </p:cNvPr>
          <p:cNvSpPr>
            <a:spLocks noGrp="1"/>
          </p:cNvSpPr>
          <p:nvPr>
            <p:ph type="title"/>
          </p:nvPr>
        </p:nvSpPr>
        <p:spPr>
          <a:xfrm>
            <a:off x="593570" y="1344732"/>
            <a:ext cx="2329226" cy="4526280"/>
          </a:xfrm>
        </p:spPr>
        <p:txBody>
          <a:bodyPr vert="horz" lIns="91440" tIns="45720" rIns="91440" bIns="45720" rtlCol="0" anchor="ctr">
            <a:normAutofit/>
          </a:bodyPr>
          <a:lstStyle/>
          <a:p>
            <a:r>
              <a:rPr lang="en-US" sz="3200" b="1" kern="1200" dirty="0">
                <a:latin typeface="+mj-lt"/>
                <a:ea typeface="+mj-ea"/>
                <a:cs typeface="+mj-cs"/>
              </a:rPr>
              <a:t>One example</a:t>
            </a:r>
            <a:r>
              <a:rPr lang="en-US" sz="3200" b="1" dirty="0"/>
              <a:t>....</a:t>
            </a:r>
            <a:endParaRPr lang="en-US" sz="3200" b="1" kern="1200" dirty="0">
              <a:latin typeface="+mj-lt"/>
              <a:ea typeface="+mj-ea"/>
              <a:cs typeface="+mj-cs"/>
            </a:endParaRPr>
          </a:p>
        </p:txBody>
      </p:sp>
      <p:pic>
        <p:nvPicPr>
          <p:cNvPr id="3" name="Picture 2" descr="C:\Users\louise.briggs.RAFA\Downloads\NFF logo.png">
            <a:extLst>
              <a:ext uri="{FF2B5EF4-FFF2-40B4-BE49-F238E27FC236}">
                <a16:creationId xmlns:a16="http://schemas.microsoft.com/office/drawing/2014/main" id="{9909557A-D28A-4BD0-840A-4E8C1602C24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4" name="Picture 3" descr="C:\Users\louise.briggs.RAFA\Downloads\AFF Logo Landscape RGB Hi-Res.png">
            <a:extLst>
              <a:ext uri="{FF2B5EF4-FFF2-40B4-BE49-F238E27FC236}">
                <a16:creationId xmlns:a16="http://schemas.microsoft.com/office/drawing/2014/main" id="{492C5728-BCA0-4EB1-BD9E-F8A5A31417C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5" name="Picture 4" descr="C:\Users\louise.briggs.RAFA\Downloads\raf_families_fed_no strapline.jpg">
            <a:extLst>
              <a:ext uri="{FF2B5EF4-FFF2-40B4-BE49-F238E27FC236}">
                <a16:creationId xmlns:a16="http://schemas.microsoft.com/office/drawing/2014/main" id="{B86BBEF6-6348-48B8-9945-C766FEAD3CB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
        <p:nvSpPr>
          <p:cNvPr id="6" name="Speech Bubble: Rectangle with Corners Rounded 5">
            <a:extLst>
              <a:ext uri="{FF2B5EF4-FFF2-40B4-BE49-F238E27FC236}">
                <a16:creationId xmlns:a16="http://schemas.microsoft.com/office/drawing/2014/main" id="{11972711-A34A-4DDF-A4D3-B8F618FE861B}"/>
              </a:ext>
            </a:extLst>
          </p:cNvPr>
          <p:cNvSpPr/>
          <p:nvPr/>
        </p:nvSpPr>
        <p:spPr>
          <a:xfrm rot="360000">
            <a:off x="3578541" y="594087"/>
            <a:ext cx="7775221" cy="4875520"/>
          </a:xfrm>
          <a:prstGeom prst="wedgeRoundRect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rtl="0"/>
            <a:r>
              <a:rPr lang="en-US" i="1" dirty="0">
                <a:solidFill>
                  <a:srgbClr val="FFFFFF"/>
                </a:solidFill>
                <a:latin typeface="Calibri"/>
                <a:ea typeface="Arial"/>
                <a:cs typeface="Arial"/>
              </a:rPr>
              <a:t>"I 'married in' to the Armed Forces 19 years ago......</a:t>
            </a:r>
            <a:r>
              <a:rPr lang="en-US" dirty="0">
                <a:solidFill>
                  <a:srgbClr val="FFFFFF"/>
                </a:solidFill>
                <a:latin typeface="Calibri"/>
                <a:ea typeface="Arial"/>
                <a:cs typeface="Arial"/>
              </a:rPr>
              <a:t>​</a:t>
            </a:r>
          </a:p>
          <a:p>
            <a:pPr lvl="0" rtl="0"/>
            <a:endParaRPr lang="en-US" dirty="0">
              <a:solidFill>
                <a:srgbClr val="FFFFFF"/>
              </a:solidFill>
              <a:latin typeface="Calibri"/>
              <a:ea typeface="Arial"/>
              <a:cs typeface="Arial"/>
            </a:endParaRPr>
          </a:p>
          <a:p>
            <a:pPr rtl="0"/>
            <a:r>
              <a:rPr lang="en-US" i="1" dirty="0">
                <a:solidFill>
                  <a:srgbClr val="FFFFFF"/>
                </a:solidFill>
                <a:latin typeface="Calibri"/>
                <a:ea typeface="Arial"/>
                <a:cs typeface="Arial"/>
              </a:rPr>
              <a:t>In that time I’ve had 2 children, 4 cats, 13 houses and 7 jobs.</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During that time I’ve had to find 4 childminders, 3 nurseries and 6 schools for the children, 13 GPs and 8 dentists (I didn’t bother for a few years)</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I’ve given birth in 2 different hospitals</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Had 19 hairdressers </a:t>
            </a:r>
            <a:r>
              <a:rPr lang="en-US" dirty="0">
                <a:solidFill>
                  <a:srgbClr val="FFFFFF"/>
                </a:solidFill>
                <a:latin typeface="Calibri"/>
                <a:ea typeface="Arial"/>
                <a:cs typeface="Arial"/>
              </a:rPr>
              <a:t>​.</a:t>
            </a:r>
          </a:p>
          <a:p>
            <a:r>
              <a:rPr lang="en-GB" i="1" dirty="0"/>
              <a:t>Moved house….sometimes when we wanted and to where we wanted but also at short notice</a:t>
            </a:r>
            <a:r>
              <a:rPr lang="en-US" i="1" dirty="0">
                <a:solidFill>
                  <a:srgbClr val="FFFFFF"/>
                </a:solidFill>
                <a:latin typeface="Calibri"/>
                <a:ea typeface="Arial"/>
                <a:cs typeface="Arial"/>
              </a:rPr>
              <a:t>, completely the wrong time and a location that would have been the last place in the world we would have chosen.</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Moved overseas and moved back again.</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Lived together. Lived apart.</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Kissed him goodbye on deployment 8 times and several months later hello</a:t>
            </a:r>
            <a:r>
              <a:rPr lang="en-US" dirty="0">
                <a:solidFill>
                  <a:srgbClr val="FFFFFF"/>
                </a:solidFill>
                <a:latin typeface="Calibri"/>
                <a:ea typeface="Arial"/>
                <a:cs typeface="Arial"/>
              </a:rPr>
              <a:t>​.</a:t>
            </a:r>
          </a:p>
          <a:p>
            <a:pPr rtl="0"/>
            <a:r>
              <a:rPr lang="en-US" i="1" dirty="0">
                <a:solidFill>
                  <a:srgbClr val="FFFFFF"/>
                </a:solidFill>
                <a:latin typeface="Calibri"/>
                <a:ea typeface="Arial"/>
                <a:cs typeface="Arial"/>
              </a:rPr>
              <a:t>Made half a dozen life long friends…and myself and the children have left behind many more good ones along the way."</a:t>
            </a:r>
            <a:r>
              <a:rPr lang="en-US" dirty="0">
                <a:solidFill>
                  <a:srgbClr val="FFFFFF"/>
                </a:solidFill>
                <a:latin typeface="Calibri"/>
                <a:ea typeface="Arial"/>
                <a:cs typeface="Arial"/>
              </a:rPr>
              <a:t>​</a:t>
            </a:r>
          </a:p>
          <a:p>
            <a:pPr lvl="0" rtl="0"/>
            <a:endParaRPr lang="en-US" dirty="0">
              <a:solidFill>
                <a:srgbClr val="FFFFFF"/>
              </a:solidFill>
              <a:cs typeface="Arial"/>
            </a:endParaRPr>
          </a:p>
        </p:txBody>
      </p:sp>
    </p:spTree>
    <p:extLst>
      <p:ext uri="{BB962C8B-B14F-4D97-AF65-F5344CB8AC3E}">
        <p14:creationId xmlns:p14="http://schemas.microsoft.com/office/powerpoint/2010/main" val="424699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B1B7-BB4C-448A-9DFD-7373FA3E041C}"/>
              </a:ext>
            </a:extLst>
          </p:cNvPr>
          <p:cNvSpPr>
            <a:spLocks noGrp="1"/>
          </p:cNvSpPr>
          <p:nvPr>
            <p:ph type="title"/>
          </p:nvPr>
        </p:nvSpPr>
        <p:spPr>
          <a:xfrm>
            <a:off x="621792" y="1161288"/>
            <a:ext cx="2717153" cy="4526280"/>
          </a:xfrm>
        </p:spPr>
        <p:txBody>
          <a:bodyPr>
            <a:normAutofit/>
          </a:bodyPr>
          <a:lstStyle/>
          <a:p>
            <a:r>
              <a:rPr lang="en-GB" sz="3200" b="1" dirty="0">
                <a:effectLst/>
                <a:latin typeface="Calibri Light" panose="020F0302020204030204" pitchFamily="34" charset="0"/>
                <a:ea typeface="Calibri" panose="020F0502020204030204" pitchFamily="34" charset="0"/>
                <a:cs typeface="Calibri Light" panose="020F0302020204030204" pitchFamily="34" charset="0"/>
              </a:rPr>
              <a:t>What are the </a:t>
            </a:r>
            <a:r>
              <a:rPr lang="en-GB" sz="3200" b="1" dirty="0">
                <a:latin typeface="Calibri Light" panose="020F0302020204030204" pitchFamily="34" charset="0"/>
                <a:ea typeface="Calibri" panose="020F0502020204030204" pitchFamily="34" charset="0"/>
                <a:cs typeface="Calibri Light" panose="020F0302020204030204" pitchFamily="34" charset="0"/>
              </a:rPr>
              <a:t>positives </a:t>
            </a:r>
            <a:r>
              <a:rPr lang="en-GB" sz="3200" b="1" dirty="0">
                <a:effectLst/>
                <a:latin typeface="Calibri Light" panose="020F0302020204030204" pitchFamily="34" charset="0"/>
                <a:ea typeface="Calibri" panose="020F0502020204030204" pitchFamily="34" charset="0"/>
                <a:cs typeface="Calibri Light" panose="020F0302020204030204" pitchFamily="34" charset="0"/>
              </a:rPr>
              <a:t>of</a:t>
            </a:r>
            <a:r>
              <a:rPr lang="en-GB" sz="3200" b="1" dirty="0">
                <a:latin typeface="Calibri Light" panose="020F0302020204030204" pitchFamily="34" charset="0"/>
                <a:ea typeface="Calibri" panose="020F0502020204030204" pitchFamily="34" charset="0"/>
                <a:cs typeface="Calibri Light" panose="020F0302020204030204" pitchFamily="34" charset="0"/>
              </a:rPr>
              <a:t> service</a:t>
            </a:r>
            <a:r>
              <a:rPr lang="en-GB" sz="3200" b="1" dirty="0">
                <a:effectLst/>
                <a:latin typeface="Calibri Light" panose="020F0302020204030204" pitchFamily="34" charset="0"/>
                <a:ea typeface="Calibri" panose="020F0502020204030204" pitchFamily="34" charset="0"/>
                <a:cs typeface="Calibri Light" panose="020F0302020204030204" pitchFamily="34" charset="0"/>
              </a:rPr>
              <a:t> family life?</a:t>
            </a:r>
            <a:endParaRPr lang="en-GB" sz="4000" b="1"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674D655E-0F24-4D21-8D34-1D456C5FD394}"/>
              </a:ext>
            </a:extLst>
          </p:cNvPr>
          <p:cNvSpPr>
            <a:spLocks noGrp="1"/>
          </p:cNvSpPr>
          <p:nvPr>
            <p:ph idx="1"/>
          </p:nvPr>
        </p:nvSpPr>
        <p:spPr>
          <a:xfrm>
            <a:off x="4948781" y="100133"/>
            <a:ext cx="6952304" cy="5839290"/>
          </a:xfrm>
        </p:spPr>
        <p:txBody>
          <a:bodyPr vert="horz" lIns="91440" tIns="45720" rIns="91440" bIns="45720" rtlCol="0" anchor="ctr">
            <a:normAutofit/>
          </a:bodyPr>
          <a:lstStyle/>
          <a:p>
            <a:pPr marL="0" indent="0">
              <a:buNone/>
            </a:pPr>
            <a:r>
              <a:rPr lang="en-GB" sz="1700" b="1" dirty="0">
                <a:effectLst/>
                <a:ea typeface="Times New Roman" panose="02020603050405020304" pitchFamily="18" charset="0"/>
                <a:cs typeface="Calibri" panose="020F0502020204030204" pitchFamily="34" charset="0"/>
              </a:rPr>
              <a:t>Quality of life:</a:t>
            </a:r>
            <a:r>
              <a:rPr lang="en-GB" sz="1700" dirty="0">
                <a:effectLst/>
                <a:ea typeface="Times New Roman" panose="02020603050405020304" pitchFamily="18" charset="0"/>
                <a:cs typeface="Calibri" panose="020F0502020204030204" pitchFamily="34" charset="0"/>
              </a:rPr>
              <a:t> </a:t>
            </a:r>
            <a:r>
              <a:rPr lang="en-GB" sz="1700" dirty="0">
                <a:ea typeface="+mn-lt"/>
                <a:cs typeface="+mn-lt"/>
              </a:rPr>
              <a:t>61% of military spouses are satisfied with their quality of life being married to a member of the Armed Forces (FAMCAS 2020).</a:t>
            </a:r>
            <a:endParaRPr lang="en-GB" sz="1700" dirty="0">
              <a:cs typeface="Calibri"/>
            </a:endParaRPr>
          </a:p>
          <a:p>
            <a:pPr marL="0" indent="0">
              <a:buNone/>
            </a:pPr>
            <a:r>
              <a:rPr lang="en-GB" sz="1700" b="1" dirty="0">
                <a:effectLst/>
                <a:ea typeface="Times New Roman" panose="02020603050405020304" pitchFamily="18" charset="0"/>
                <a:cs typeface="Calibri" panose="020F0502020204030204" pitchFamily="34" charset="0"/>
              </a:rPr>
              <a:t>Different cultures &amp; backgrounds:</a:t>
            </a:r>
            <a:r>
              <a:rPr lang="en-GB" sz="1700" dirty="0">
                <a:effectLst/>
                <a:ea typeface="Times New Roman" panose="02020603050405020304" pitchFamily="18" charset="0"/>
                <a:cs typeface="Calibri" panose="020F0502020204030204" pitchFamily="34" charset="0"/>
              </a:rPr>
              <a:t> </a:t>
            </a:r>
            <a:r>
              <a:rPr lang="en-GB" sz="1700" dirty="0">
                <a:ea typeface="+mn-lt"/>
                <a:cs typeface="+mn-lt"/>
              </a:rPr>
              <a:t>The AFF 'Listening to our service children' survey reports that families said Army life offered children the chance to make new and diverse friends from different cultures and backgrounds. It also built skills such as resilience, confidence and tolerance.</a:t>
            </a:r>
            <a:endParaRPr lang="en-GB" sz="1700" dirty="0">
              <a:cs typeface="Calibri"/>
            </a:endParaRPr>
          </a:p>
          <a:p>
            <a:pPr marL="0" indent="0">
              <a:buNone/>
            </a:pPr>
            <a:r>
              <a:rPr lang="en-GB" sz="1700" b="1" dirty="0">
                <a:effectLst/>
                <a:ea typeface="Times New Roman" panose="02020603050405020304" pitchFamily="18" charset="0"/>
              </a:rPr>
              <a:t>Community:</a:t>
            </a:r>
            <a:r>
              <a:rPr lang="en-GB" sz="1700" b="1" i="1" dirty="0">
                <a:ea typeface="Times New Roman" panose="02020603050405020304" pitchFamily="18" charset="0"/>
              </a:rPr>
              <a:t> </a:t>
            </a:r>
            <a:r>
              <a:rPr lang="en-GB" sz="1700" dirty="0">
                <a:effectLst/>
                <a:ea typeface="Times New Roman" panose="02020603050405020304" pitchFamily="18" charset="0"/>
                <a:cs typeface="Calibri" panose="020F0502020204030204" pitchFamily="34" charset="0"/>
              </a:rPr>
              <a:t>for many families, this is a key benefit which is mentioned frequently in our surveys, the chances to make friends, live with other families and children going through the same experiences, especially during deployments, separation, remote living, constant moves and unknown change. </a:t>
            </a:r>
          </a:p>
          <a:p>
            <a:pPr marL="0" indent="0">
              <a:buNone/>
            </a:pPr>
            <a:r>
              <a:rPr lang="en-GB" sz="1700" b="1" dirty="0">
                <a:ea typeface="Times New Roman" panose="02020603050405020304" pitchFamily="18" charset="0"/>
              </a:rPr>
              <a:t>Development of skills: </a:t>
            </a:r>
            <a:r>
              <a:rPr lang="en-GB" sz="1700" dirty="0">
                <a:cs typeface="Calibri"/>
              </a:rPr>
              <a:t>The NFF's report </a:t>
            </a:r>
            <a:r>
              <a:rPr lang="en-GB" sz="1700" i="1" dirty="0">
                <a:cs typeface="Calibri"/>
              </a:rPr>
              <a:t>'</a:t>
            </a:r>
            <a:r>
              <a:rPr lang="en-GB" sz="1700" dirty="0">
                <a:ea typeface="+mn-lt"/>
                <a:cs typeface="+mn-lt"/>
              </a:rPr>
              <a:t>The Experience of Parental Absence in Royal Navy and Royal Marines Families</a:t>
            </a:r>
            <a:r>
              <a:rPr lang="en-GB" sz="1700" dirty="0">
                <a:cs typeface="Calibri"/>
              </a:rPr>
              <a:t>' lists specific skills including independence, maturity, flexibility and awareness of civic duty that service children </a:t>
            </a:r>
            <a:r>
              <a:rPr lang="en-GB" sz="1700" u="sng" dirty="0">
                <a:cs typeface="Calibri"/>
              </a:rPr>
              <a:t>may</a:t>
            </a:r>
            <a:r>
              <a:rPr lang="en-GB" sz="1700" dirty="0">
                <a:cs typeface="Calibri"/>
              </a:rPr>
              <a:t> develop due to separation.</a:t>
            </a:r>
          </a:p>
        </p:txBody>
      </p:sp>
      <p:pic>
        <p:nvPicPr>
          <p:cNvPr id="4" name="Picture 3" descr="C:\Users\louise.briggs.RAFA\Downloads\NFF logo.png">
            <a:extLst>
              <a:ext uri="{FF2B5EF4-FFF2-40B4-BE49-F238E27FC236}">
                <a16:creationId xmlns:a16="http://schemas.microsoft.com/office/drawing/2014/main" id="{34AE2C5E-F6B3-48EF-B353-1E1336F5979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7" name="Picture 6" descr="C:\Users\louise.briggs.RAFA\Downloads\AFF Logo Landscape RGB Hi-Res.png">
            <a:extLst>
              <a:ext uri="{FF2B5EF4-FFF2-40B4-BE49-F238E27FC236}">
                <a16:creationId xmlns:a16="http://schemas.microsoft.com/office/drawing/2014/main" id="{039AE986-31A6-4052-9733-E220CFA8F3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9" name="Picture 8" descr="C:\Users\louise.briggs.RAFA\Downloads\raf_families_fed_no strapline.jpg">
            <a:extLst>
              <a:ext uri="{FF2B5EF4-FFF2-40B4-BE49-F238E27FC236}">
                <a16:creationId xmlns:a16="http://schemas.microsoft.com/office/drawing/2014/main" id="{1A9F7488-A23D-4950-A332-929EF8DBC6B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81472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3AA1-6476-43E2-AE59-132D3C3842FB}"/>
              </a:ext>
            </a:extLst>
          </p:cNvPr>
          <p:cNvSpPr>
            <a:spLocks noGrp="1"/>
          </p:cNvSpPr>
          <p:nvPr>
            <p:ph type="title"/>
          </p:nvPr>
        </p:nvSpPr>
        <p:spPr>
          <a:xfrm>
            <a:off x="894470" y="2573753"/>
            <a:ext cx="3776003" cy="1057935"/>
          </a:xfrm>
        </p:spPr>
        <p:txBody>
          <a:bodyPr>
            <a:normAutofit fontScale="90000"/>
          </a:bodyPr>
          <a:lstStyle/>
          <a:p>
            <a:r>
              <a:rPr lang="en-GB" sz="3200" b="1" dirty="0">
                <a:cs typeface="Calibri Light"/>
              </a:rPr>
              <a:t>How do we live? – Mobile Armed Forces families</a:t>
            </a:r>
            <a:endParaRPr lang="en-GB" sz="3200" b="1" dirty="0"/>
          </a:p>
        </p:txBody>
      </p:sp>
      <p:sp>
        <p:nvSpPr>
          <p:cNvPr id="5" name="Content Placeholder 4"/>
          <p:cNvSpPr>
            <a:spLocks noGrp="1"/>
          </p:cNvSpPr>
          <p:nvPr>
            <p:ph idx="1"/>
          </p:nvPr>
        </p:nvSpPr>
        <p:spPr>
          <a:xfrm>
            <a:off x="4757607" y="1275903"/>
            <a:ext cx="6722658" cy="4711569"/>
          </a:xfrm>
        </p:spPr>
        <p:txBody>
          <a:bodyPr>
            <a:noAutofit/>
          </a:bodyPr>
          <a:lstStyle/>
          <a:p>
            <a:pPr marL="0" indent="0">
              <a:buNone/>
            </a:pPr>
            <a:r>
              <a:rPr lang="en-US" sz="1700" b="1" dirty="0"/>
              <a:t>Families in some parts of the Armed Forces can be quite mobile</a:t>
            </a:r>
            <a:r>
              <a:rPr lang="en-US" sz="1700" dirty="0"/>
              <a:t> – moving with the Service person from as little as every 18 months to every 5 years or more.</a:t>
            </a:r>
          </a:p>
          <a:p>
            <a:pPr marL="0" indent="0">
              <a:buNone/>
            </a:pPr>
            <a:r>
              <a:rPr lang="en-US" sz="1700" b="1" dirty="0"/>
              <a:t>Each move brings challenges </a:t>
            </a:r>
            <a:r>
              <a:rPr lang="en-US" sz="1700" dirty="0"/>
              <a:t>around access to healthcare, childcare and education and changing friendships for the whole family. Each move means finding new medical practices, education settings and for many spouses and partners finding new employment too.</a:t>
            </a:r>
          </a:p>
          <a:p>
            <a:pPr marL="0" indent="0">
              <a:buNone/>
            </a:pPr>
            <a:r>
              <a:rPr lang="en-US" sz="1700" b="1" dirty="0"/>
              <a:t>For some this has its advantages </a:t>
            </a:r>
            <a:r>
              <a:rPr lang="en-US" sz="1700" dirty="0"/>
              <a:t>as </a:t>
            </a:r>
            <a:r>
              <a:rPr lang="en-GB" sz="1700" dirty="0"/>
              <a:t>it c</a:t>
            </a:r>
            <a:r>
              <a:rPr lang="en-GB" sz="1700" dirty="0">
                <a:ea typeface="Times New Roman" panose="02020603050405020304" pitchFamily="18" charset="0"/>
              </a:rPr>
              <a:t>an offer opportunities to live somewhere new, be part of new communities </a:t>
            </a:r>
            <a:r>
              <a:rPr lang="en-US" sz="1700" dirty="0"/>
              <a:t>and have the opportunity to meet a variety of people. </a:t>
            </a:r>
          </a:p>
          <a:p>
            <a:pPr marL="0" indent="0">
              <a:buNone/>
            </a:pPr>
            <a:r>
              <a:rPr lang="en-US" sz="1700" b="1" dirty="0"/>
              <a:t>These challenges can be greater for Dual serving </a:t>
            </a:r>
            <a:r>
              <a:rPr lang="en-US" sz="1700" b="1" dirty="0" smtClean="0"/>
              <a:t>(where both partners are serving in the Forces) or </a:t>
            </a:r>
            <a:r>
              <a:rPr lang="en-US" sz="1700" b="1" dirty="0"/>
              <a:t>single parent serving families,</a:t>
            </a:r>
            <a:r>
              <a:rPr lang="en-US" sz="1700" dirty="0"/>
              <a:t> where the access to immediate support especially surrounding childcare is less flexible. </a:t>
            </a:r>
          </a:p>
          <a:p>
            <a:pPr marL="0" indent="0">
              <a:buNone/>
            </a:pPr>
            <a:endParaRPr lang="en-US" sz="1700" dirty="0"/>
          </a:p>
          <a:p>
            <a:pPr marL="0" indent="0">
              <a:buNone/>
            </a:pPr>
            <a:endParaRPr lang="en-US" sz="1700" dirty="0"/>
          </a:p>
          <a:p>
            <a:pPr marL="0" indent="0">
              <a:buNone/>
            </a:pPr>
            <a:endParaRPr lang="en-US" sz="1700" i="1" dirty="0"/>
          </a:p>
          <a:p>
            <a:pPr marL="0" indent="0">
              <a:buNone/>
            </a:pPr>
            <a:endParaRPr lang="en-GB" sz="1700" i="1" dirty="0"/>
          </a:p>
        </p:txBody>
      </p:sp>
      <p:pic>
        <p:nvPicPr>
          <p:cNvPr id="3" name="Picture 2" descr="C:\Users\louise.briggs.RAFA\Downloads\NFF logo.png">
            <a:extLst>
              <a:ext uri="{FF2B5EF4-FFF2-40B4-BE49-F238E27FC236}">
                <a16:creationId xmlns:a16="http://schemas.microsoft.com/office/drawing/2014/main" id="{3B61CF71-88F9-43E1-92D4-EF33CCF166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8" name="Picture 7" descr="C:\Users\louise.briggs.RAFA\Downloads\AFF Logo Landscape RGB Hi-Res.png">
            <a:extLst>
              <a:ext uri="{FF2B5EF4-FFF2-40B4-BE49-F238E27FC236}">
                <a16:creationId xmlns:a16="http://schemas.microsoft.com/office/drawing/2014/main" id="{C2B047BD-C98A-4EAC-9B7A-4FCF7F99745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10" name="Picture 9" descr="C:\Users\louise.briggs.RAFA\Downloads\raf_families_fed_no strapline.jpg">
            <a:extLst>
              <a:ext uri="{FF2B5EF4-FFF2-40B4-BE49-F238E27FC236}">
                <a16:creationId xmlns:a16="http://schemas.microsoft.com/office/drawing/2014/main" id="{0A5553FD-D346-48A5-96C3-B6B79E42218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173686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B2C032-2297-471F-933F-00A231C371A5}"/>
              </a:ext>
            </a:extLst>
          </p:cNvPr>
          <p:cNvSpPr>
            <a:spLocks noGrp="1"/>
          </p:cNvSpPr>
          <p:nvPr>
            <p:ph idx="1"/>
          </p:nvPr>
        </p:nvSpPr>
        <p:spPr>
          <a:xfrm>
            <a:off x="4708279" y="1064254"/>
            <a:ext cx="6882849" cy="4817004"/>
          </a:xfrm>
        </p:spPr>
        <p:txBody>
          <a:bodyPr vert="horz" lIns="91440" tIns="45720" rIns="91440" bIns="45720" rtlCol="0" anchor="t">
            <a:noAutofit/>
          </a:bodyPr>
          <a:lstStyle/>
          <a:p>
            <a:pPr marL="0" indent="0">
              <a:buNone/>
            </a:pPr>
            <a:r>
              <a:rPr lang="en-GB" sz="1700" dirty="0">
                <a:cs typeface="Calibri"/>
              </a:rPr>
              <a:t>Some families do not move with their serving family member but remain in one place whilst their Service Person commutes, sometimes opting to live at his/her unit during the week </a:t>
            </a:r>
            <a:r>
              <a:rPr lang="en-GB" sz="1700" b="1" dirty="0">
                <a:cs typeface="Calibri"/>
              </a:rPr>
              <a:t>(sometimes called 'weekending')</a:t>
            </a:r>
            <a:r>
              <a:rPr lang="en-GB" sz="1700" dirty="0">
                <a:cs typeface="Calibri"/>
              </a:rPr>
              <a:t>. This pattern is most common for Naval families and increasingly, for RAF families (</a:t>
            </a:r>
            <a:r>
              <a:rPr lang="en-GB" sz="1700" dirty="0">
                <a:cs typeface="Calibri"/>
                <a:hlinkClick r:id="rId2"/>
              </a:rPr>
              <a:t>https://nff.org.uk/non-operational-separations/</a:t>
            </a:r>
            <a:r>
              <a:rPr lang="en-GB" sz="1700" dirty="0">
                <a:cs typeface="Calibri"/>
              </a:rPr>
              <a:t>)</a:t>
            </a:r>
          </a:p>
          <a:p>
            <a:pPr marL="0" indent="0">
              <a:buNone/>
            </a:pPr>
            <a:r>
              <a:rPr lang="en-GB" sz="1700" dirty="0">
                <a:cs typeface="Calibri"/>
              </a:rPr>
              <a:t>This </a:t>
            </a:r>
            <a:r>
              <a:rPr lang="en-GB" sz="1700" b="1" dirty="0">
                <a:cs typeface="Calibri"/>
              </a:rPr>
              <a:t>reduces disruption for the rest of the family </a:t>
            </a:r>
            <a:r>
              <a:rPr lang="en-GB" sz="1700" dirty="0">
                <a:cs typeface="Calibri"/>
              </a:rPr>
              <a:t>– especially on education, spousal employment and healthcare.</a:t>
            </a:r>
          </a:p>
          <a:p>
            <a:pPr marL="0" indent="0">
              <a:buNone/>
            </a:pPr>
            <a:r>
              <a:rPr lang="en-GB" sz="1700" dirty="0">
                <a:cs typeface="Calibri"/>
              </a:rPr>
              <a:t>There are pros and cons to this option too – read more in the Dispersed Living Report from the RAF Families Federation (</a:t>
            </a:r>
            <a:r>
              <a:rPr lang="en-GB" sz="1700" dirty="0">
                <a:ea typeface="+mn-lt"/>
                <a:cs typeface="+mn-lt"/>
                <a:hlinkClick r:id="rId3"/>
              </a:rPr>
              <a:t>https://www.raf-ff.org.uk/wp-content/uploads/2019/02/Dispersed-Families-FOR-WEB.pdf</a:t>
            </a:r>
            <a:r>
              <a:rPr lang="en-GB" sz="1700" dirty="0">
                <a:ea typeface="+mn-lt"/>
                <a:cs typeface="+mn-lt"/>
              </a:rPr>
              <a:t>)  </a:t>
            </a:r>
            <a:endParaRPr lang="en-GB" sz="1700" i="1" dirty="0">
              <a:ea typeface="+mn-lt"/>
              <a:cs typeface="+mn-lt"/>
            </a:endParaRPr>
          </a:p>
          <a:p>
            <a:pPr marL="0" indent="0">
              <a:buNone/>
            </a:pPr>
            <a:r>
              <a:rPr lang="en-GB" sz="1700" dirty="0">
                <a:cs typeface="Calibri"/>
              </a:rPr>
              <a:t>If they are living dispersed, </a:t>
            </a:r>
            <a:r>
              <a:rPr lang="en-GB" sz="1700" b="1" dirty="0">
                <a:cs typeface="Calibri"/>
              </a:rPr>
              <a:t>families may be more dependent on support from their school</a:t>
            </a:r>
            <a:r>
              <a:rPr lang="en-GB" sz="1700" dirty="0">
                <a:cs typeface="Calibri"/>
              </a:rPr>
              <a:t> as there is no other local welfare support available.</a:t>
            </a:r>
          </a:p>
          <a:p>
            <a:pPr marL="0" indent="0">
              <a:buNone/>
            </a:pPr>
            <a:r>
              <a:rPr lang="en-US" sz="1700" b="1" dirty="0">
                <a:cs typeface="Calibri"/>
              </a:rPr>
              <a:t>There are a large number of dispersed families around the UK</a:t>
            </a:r>
            <a:r>
              <a:rPr lang="en-US" sz="1700" dirty="0">
                <a:cs typeface="Calibri"/>
              </a:rPr>
              <a:t>, as well as many families living near military units. </a:t>
            </a:r>
          </a:p>
          <a:p>
            <a:pPr marL="0" indent="0">
              <a:buNone/>
            </a:pPr>
            <a:r>
              <a:rPr lang="en-US" sz="1700" dirty="0">
                <a:cs typeface="Calibri"/>
              </a:rPr>
              <a:t>Figures from the SCiP Alliance tell us that </a:t>
            </a:r>
            <a:r>
              <a:rPr lang="en-US" sz="1700" dirty="0">
                <a:ea typeface="+mn-lt"/>
                <a:cs typeface="+mn-lt"/>
              </a:rPr>
              <a:t>Service children are educated in over half of state primary and secondary schools and in all but two local authorities in England. </a:t>
            </a:r>
            <a:r>
              <a:rPr lang="en-US" sz="1700" dirty="0">
                <a:ea typeface="+mn-lt"/>
                <a:cs typeface="+mn-lt"/>
                <a:hlinkClick r:id="rId4"/>
              </a:rPr>
              <a:t>SCP-Alliance-data-Briefing.indd (scipalliance.org)</a:t>
            </a:r>
            <a:endParaRPr lang="en-US" sz="1700" dirty="0">
              <a:cs typeface="Calibri"/>
            </a:endParaRPr>
          </a:p>
        </p:txBody>
      </p:sp>
      <p:sp>
        <p:nvSpPr>
          <p:cNvPr id="7" name="Title 1">
            <a:extLst>
              <a:ext uri="{FF2B5EF4-FFF2-40B4-BE49-F238E27FC236}">
                <a16:creationId xmlns:a16="http://schemas.microsoft.com/office/drawing/2014/main" id="{7847DAEC-A777-44AC-9675-4F5C70E28420}"/>
              </a:ext>
            </a:extLst>
          </p:cNvPr>
          <p:cNvSpPr txBox="1">
            <a:spLocks/>
          </p:cNvSpPr>
          <p:nvPr/>
        </p:nvSpPr>
        <p:spPr>
          <a:xfrm>
            <a:off x="468665" y="2730440"/>
            <a:ext cx="4451280" cy="9948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cs typeface="Calibri Light"/>
              </a:rPr>
              <a:t>How do we live?  - Dispersed family living</a:t>
            </a:r>
            <a:endParaRPr lang="en-GB" sz="3200" b="1" dirty="0"/>
          </a:p>
        </p:txBody>
      </p:sp>
      <p:pic>
        <p:nvPicPr>
          <p:cNvPr id="2" name="Picture 1" descr="C:\Users\louise.briggs.RAFA\Downloads\NFF logo.png">
            <a:extLst>
              <a:ext uri="{FF2B5EF4-FFF2-40B4-BE49-F238E27FC236}">
                <a16:creationId xmlns:a16="http://schemas.microsoft.com/office/drawing/2014/main" id="{9F5812A9-ABB5-48B7-ABBD-99A92AFF8C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5" name="Picture 4" descr="C:\Users\louise.briggs.RAFA\Downloads\AFF Logo Landscape RGB Hi-Res.png">
            <a:extLst>
              <a:ext uri="{FF2B5EF4-FFF2-40B4-BE49-F238E27FC236}">
                <a16:creationId xmlns:a16="http://schemas.microsoft.com/office/drawing/2014/main" id="{9B6F3276-E903-4098-9267-FA38944E301D}"/>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9" name="Picture 8" descr="C:\Users\louise.briggs.RAFA\Downloads\raf_families_fed_no strapline.jpg">
            <a:extLst>
              <a:ext uri="{FF2B5EF4-FFF2-40B4-BE49-F238E27FC236}">
                <a16:creationId xmlns:a16="http://schemas.microsoft.com/office/drawing/2014/main" id="{B1F87EDB-A84C-4BDA-9726-A7D19C2F68DE}"/>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Tree>
    <p:extLst>
      <p:ext uri="{BB962C8B-B14F-4D97-AF65-F5344CB8AC3E}">
        <p14:creationId xmlns:p14="http://schemas.microsoft.com/office/powerpoint/2010/main" val="140022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3AA1-6476-43E2-AE59-132D3C3842FB}"/>
              </a:ext>
            </a:extLst>
          </p:cNvPr>
          <p:cNvSpPr>
            <a:spLocks noGrp="1"/>
          </p:cNvSpPr>
          <p:nvPr>
            <p:ph type="title"/>
          </p:nvPr>
        </p:nvSpPr>
        <p:spPr>
          <a:xfrm>
            <a:off x="468665" y="365125"/>
            <a:ext cx="11515517" cy="445903"/>
          </a:xfrm>
        </p:spPr>
        <p:txBody>
          <a:bodyPr>
            <a:normAutofit fontScale="90000"/>
          </a:bodyPr>
          <a:lstStyle/>
          <a:p>
            <a:r>
              <a:rPr lang="en-GB" sz="3200" b="1" dirty="0">
                <a:cs typeface="Calibri Light"/>
              </a:rPr>
              <a:t>Armed Forces family living – facts and figures from the Ministry of Defence </a:t>
            </a:r>
            <a:r>
              <a:rPr lang="en-GB" sz="2200" b="1" dirty="0">
                <a:cs typeface="Calibri Light"/>
              </a:rPr>
              <a:t>(Armed Forces Families Continuous Attitude Survey 2020)</a:t>
            </a:r>
            <a:endParaRPr lang="en-GB" sz="2200" b="1" dirty="0"/>
          </a:p>
        </p:txBody>
      </p:sp>
      <p:pic>
        <p:nvPicPr>
          <p:cNvPr id="3" name="Picture 2" descr="C:\Users\louise.briggs.RAFA\Downloads\NFF logo.png">
            <a:extLst>
              <a:ext uri="{FF2B5EF4-FFF2-40B4-BE49-F238E27FC236}">
                <a16:creationId xmlns:a16="http://schemas.microsoft.com/office/drawing/2014/main" id="{3B61CF71-88F9-43E1-92D4-EF33CCF166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8" name="Picture 7" descr="C:\Users\louise.briggs.RAFA\Downloads\AFF Logo Landscape RGB Hi-Res.png">
            <a:extLst>
              <a:ext uri="{FF2B5EF4-FFF2-40B4-BE49-F238E27FC236}">
                <a16:creationId xmlns:a16="http://schemas.microsoft.com/office/drawing/2014/main" id="{C2B047BD-C98A-4EAC-9B7A-4FCF7F99745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10" name="Picture 9" descr="C:\Users\louise.briggs.RAFA\Downloads\raf_families_fed_no strapline.jpg">
            <a:extLst>
              <a:ext uri="{FF2B5EF4-FFF2-40B4-BE49-F238E27FC236}">
                <a16:creationId xmlns:a16="http://schemas.microsoft.com/office/drawing/2014/main" id="{0A5553FD-D346-48A5-96C3-B6B79E42218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pic>
        <p:nvPicPr>
          <p:cNvPr id="4" name="Picture 3"/>
          <p:cNvPicPr>
            <a:picLocks noChangeAspect="1"/>
          </p:cNvPicPr>
          <p:nvPr/>
        </p:nvPicPr>
        <p:blipFill>
          <a:blip r:embed="rId5"/>
          <a:stretch>
            <a:fillRect/>
          </a:stretch>
        </p:blipFill>
        <p:spPr>
          <a:xfrm>
            <a:off x="468665" y="1206931"/>
            <a:ext cx="5655224" cy="4651688"/>
          </a:xfrm>
          <a:prstGeom prst="rect">
            <a:avLst/>
          </a:prstGeom>
          <a:ln>
            <a:solidFill>
              <a:schemeClr val="tx1"/>
            </a:solidFill>
          </a:ln>
        </p:spPr>
      </p:pic>
      <p:pic>
        <p:nvPicPr>
          <p:cNvPr id="6" name="Picture 5"/>
          <p:cNvPicPr>
            <a:picLocks noChangeAspect="1"/>
          </p:cNvPicPr>
          <p:nvPr/>
        </p:nvPicPr>
        <p:blipFill>
          <a:blip r:embed="rId6"/>
          <a:stretch>
            <a:fillRect/>
          </a:stretch>
        </p:blipFill>
        <p:spPr>
          <a:xfrm>
            <a:off x="6488484" y="1206931"/>
            <a:ext cx="5186003" cy="4651688"/>
          </a:xfrm>
          <a:prstGeom prst="rect">
            <a:avLst/>
          </a:prstGeom>
          <a:ln>
            <a:solidFill>
              <a:schemeClr val="tx1"/>
            </a:solidFill>
          </a:ln>
        </p:spPr>
      </p:pic>
    </p:spTree>
    <p:extLst>
      <p:ext uri="{BB962C8B-B14F-4D97-AF65-F5344CB8AC3E}">
        <p14:creationId xmlns:p14="http://schemas.microsoft.com/office/powerpoint/2010/main" val="427777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FFE8A-B364-4D1F-A1FE-4FDBF467C467}"/>
              </a:ext>
            </a:extLst>
          </p:cNvPr>
          <p:cNvSpPr>
            <a:spLocks noGrp="1"/>
          </p:cNvSpPr>
          <p:nvPr>
            <p:ph type="title"/>
          </p:nvPr>
        </p:nvSpPr>
        <p:spPr>
          <a:xfrm>
            <a:off x="468665" y="1251464"/>
            <a:ext cx="2923309" cy="2885102"/>
          </a:xfrm>
        </p:spPr>
        <p:txBody>
          <a:bodyPr>
            <a:normAutofit/>
          </a:bodyPr>
          <a:lstStyle/>
          <a:p>
            <a:r>
              <a:rPr lang="en-GB" sz="3200" b="1" dirty="0">
                <a:effectLst/>
                <a:ea typeface="Calibri" panose="020F0502020204030204" pitchFamily="34" charset="0"/>
                <a:cs typeface="Times New Roman"/>
              </a:rPr>
              <a:t>What are the ‘challenges’ </a:t>
            </a:r>
            <a:r>
              <a:rPr lang="en-GB" sz="3200" b="1" dirty="0">
                <a:effectLst/>
                <a:ea typeface="Calibri" panose="020F0502020204030204" pitchFamily="34" charset="0"/>
                <a:cs typeface="Calibri Light" panose="020F0302020204030204" pitchFamily="34" charset="0"/>
              </a:rPr>
              <a:t>faced</a:t>
            </a:r>
            <a:r>
              <a:rPr lang="en-GB" sz="3200" b="1" dirty="0">
                <a:effectLst/>
                <a:ea typeface="Calibri" panose="020F0502020204030204" pitchFamily="34" charset="0"/>
                <a:cs typeface="Times New Roman"/>
              </a:rPr>
              <a:t> by families?</a:t>
            </a:r>
            <a:r>
              <a:rPr lang="en-GB" sz="3200" b="1" dirty="0">
                <a:ea typeface="Calibri" panose="020F0502020204030204" pitchFamily="34" charset="0"/>
                <a:cs typeface="Times New Roman"/>
              </a:rPr>
              <a:t> </a:t>
            </a:r>
            <a:r>
              <a:rPr lang="en-GB" sz="3200" b="1" dirty="0">
                <a:effectLst/>
                <a:ea typeface="Calibri" panose="020F0502020204030204" pitchFamily="34" charset="0"/>
                <a:cs typeface="Times New Roman"/>
              </a:rPr>
              <a:t> What do they say? </a:t>
            </a:r>
            <a:endParaRPr lang="en-GB" sz="3200" b="1" dirty="0">
              <a:cs typeface="Times New Roman"/>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51255" y="193202"/>
            <a:ext cx="5719157" cy="5001627"/>
          </a:xfrm>
        </p:spPr>
      </p:pic>
      <p:pic>
        <p:nvPicPr>
          <p:cNvPr id="3" name="Picture 2" descr="C:\Users\louise.briggs.RAFA\Downloads\NFF logo.png">
            <a:extLst>
              <a:ext uri="{FF2B5EF4-FFF2-40B4-BE49-F238E27FC236}">
                <a16:creationId xmlns:a16="http://schemas.microsoft.com/office/drawing/2014/main" id="{B31011B2-9D44-4D5D-9BA8-F02FA96462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5" name="Picture 4" descr="C:\Users\louise.briggs.RAFA\Downloads\AFF Logo Landscape RGB Hi-Res.png">
            <a:extLst>
              <a:ext uri="{FF2B5EF4-FFF2-40B4-BE49-F238E27FC236}">
                <a16:creationId xmlns:a16="http://schemas.microsoft.com/office/drawing/2014/main" id="{84122C94-E2BE-4F02-A530-BC5CB0BCF32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6" name="Picture 5" descr="C:\Users\louise.briggs.RAFA\Downloads\raf_families_fed_no strapline.jpg">
            <a:extLst>
              <a:ext uri="{FF2B5EF4-FFF2-40B4-BE49-F238E27FC236}">
                <a16:creationId xmlns:a16="http://schemas.microsoft.com/office/drawing/2014/main" id="{334D2949-3CDA-4514-9D44-70D57DEC965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516685" y="5945012"/>
            <a:ext cx="1157802" cy="912988"/>
          </a:xfrm>
          <a:prstGeom prst="rect">
            <a:avLst/>
          </a:prstGeom>
          <a:noFill/>
          <a:ln>
            <a:noFill/>
          </a:ln>
        </p:spPr>
      </p:pic>
      <p:sp>
        <p:nvSpPr>
          <p:cNvPr id="7" name="TextBox 6">
            <a:extLst>
              <a:ext uri="{FF2B5EF4-FFF2-40B4-BE49-F238E27FC236}">
                <a16:creationId xmlns:a16="http://schemas.microsoft.com/office/drawing/2014/main" id="{4E3017B0-3DE1-45EE-B43D-F424BA2A8EB1}"/>
              </a:ext>
            </a:extLst>
          </p:cNvPr>
          <p:cNvSpPr txBox="1"/>
          <p:nvPr/>
        </p:nvSpPr>
        <p:spPr>
          <a:xfrm>
            <a:off x="5091289" y="5444066"/>
            <a:ext cx="608753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ea typeface="+mn-lt"/>
                <a:cs typeface="+mn-lt"/>
              </a:rPr>
              <a:t>UK Tri-Service Families Continuous Attitude Survey Results 2020 </a:t>
            </a:r>
          </a:p>
          <a:p>
            <a:pPr algn="l"/>
            <a:endParaRPr lang="en-GB" sz="1400" dirty="0">
              <a:cs typeface="Calibri"/>
            </a:endParaRPr>
          </a:p>
        </p:txBody>
      </p:sp>
      <p:sp>
        <p:nvSpPr>
          <p:cNvPr id="9" name="TextBox 8">
            <a:extLst>
              <a:ext uri="{FF2B5EF4-FFF2-40B4-BE49-F238E27FC236}">
                <a16:creationId xmlns:a16="http://schemas.microsoft.com/office/drawing/2014/main" id="{C85B4E0B-598F-4136-B370-BF40F572E8FB}"/>
              </a:ext>
            </a:extLst>
          </p:cNvPr>
          <p:cNvSpPr txBox="1"/>
          <p:nvPr/>
        </p:nvSpPr>
        <p:spPr>
          <a:xfrm>
            <a:off x="468665" y="4566903"/>
            <a:ext cx="2870199" cy="11387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800" i="1" dirty="0">
                <a:effectLst/>
                <a:ea typeface="Calibri" panose="020F0502020204030204" pitchFamily="34" charset="0"/>
              </a:rPr>
              <a:t>‘I don’t want to make any new friends because you’re just going to move us again’</a:t>
            </a:r>
            <a:endParaRPr lang="en-GB" sz="1800" dirty="0">
              <a:effectLst/>
              <a:ea typeface="Calibri" panose="020F0502020204030204" pitchFamily="34" charset="0"/>
            </a:endParaRPr>
          </a:p>
          <a:p>
            <a:r>
              <a:rPr lang="en-GB" sz="1400" i="1" dirty="0">
                <a:ea typeface="Calibri" panose="020F0502020204030204" pitchFamily="34" charset="0"/>
              </a:rPr>
              <a:t>AFF, Childcare Survey</a:t>
            </a:r>
            <a:endParaRPr lang="en-GB" sz="1400" i="1" dirty="0">
              <a:effectLst/>
              <a:ea typeface="Calibri" panose="020F0502020204030204" pitchFamily="34" charset="0"/>
            </a:endParaRPr>
          </a:p>
        </p:txBody>
      </p:sp>
    </p:spTree>
    <p:extLst>
      <p:ext uri="{BB962C8B-B14F-4D97-AF65-F5344CB8AC3E}">
        <p14:creationId xmlns:p14="http://schemas.microsoft.com/office/powerpoint/2010/main" val="297879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B444B-4F17-4845-A2DC-E3848FB812F8}"/>
              </a:ext>
            </a:extLst>
          </p:cNvPr>
          <p:cNvSpPr>
            <a:spLocks noGrp="1"/>
          </p:cNvSpPr>
          <p:nvPr>
            <p:ph type="title"/>
          </p:nvPr>
        </p:nvSpPr>
        <p:spPr>
          <a:xfrm>
            <a:off x="641253" y="2592314"/>
            <a:ext cx="3297701" cy="1325563"/>
          </a:xfrm>
        </p:spPr>
        <p:txBody>
          <a:bodyPr>
            <a:normAutofit fontScale="90000"/>
          </a:bodyPr>
          <a:lstStyle/>
          <a:p>
            <a:r>
              <a:rPr lang="en-GB" sz="3200" b="1" dirty="0">
                <a:cs typeface="Calibri Light"/>
              </a:rPr>
              <a:t>The education challenges for families and </a:t>
            </a:r>
            <a:br>
              <a:rPr lang="en-GB" sz="3200" b="1" dirty="0">
                <a:cs typeface="Calibri Light"/>
              </a:rPr>
            </a:br>
            <a:r>
              <a:rPr lang="en-GB" sz="3200" b="1" dirty="0">
                <a:cs typeface="Calibri Light"/>
              </a:rPr>
              <a:t>Service children</a:t>
            </a:r>
            <a:endParaRPr lang="en-GB" sz="3200" b="1" dirty="0"/>
          </a:p>
        </p:txBody>
      </p:sp>
      <p:pic>
        <p:nvPicPr>
          <p:cNvPr id="3" name="Picture 2" descr="C:\Users\louise.briggs.RAFA\Downloads\NFF logo.png">
            <a:extLst>
              <a:ext uri="{FF2B5EF4-FFF2-40B4-BE49-F238E27FC236}">
                <a16:creationId xmlns:a16="http://schemas.microsoft.com/office/drawing/2014/main" id="{6A377041-A770-4A07-A91D-D36127B12E2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665" y="6214471"/>
            <a:ext cx="1865320" cy="539296"/>
          </a:xfrm>
          <a:prstGeom prst="rect">
            <a:avLst/>
          </a:prstGeom>
          <a:noFill/>
          <a:ln>
            <a:noFill/>
          </a:ln>
        </p:spPr>
      </p:pic>
      <p:pic>
        <p:nvPicPr>
          <p:cNvPr id="8" name="Picture 7" descr="C:\Users\louise.briggs.RAFA\Downloads\AFF Logo Landscape RGB Hi-Res.png">
            <a:extLst>
              <a:ext uri="{FF2B5EF4-FFF2-40B4-BE49-F238E27FC236}">
                <a16:creationId xmlns:a16="http://schemas.microsoft.com/office/drawing/2014/main" id="{419B9F0A-357A-4FF6-99B0-D13D176A943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3739" y="6252243"/>
            <a:ext cx="1560970" cy="501524"/>
          </a:xfrm>
          <a:prstGeom prst="rect">
            <a:avLst/>
          </a:prstGeom>
          <a:noFill/>
          <a:ln>
            <a:noFill/>
          </a:ln>
        </p:spPr>
      </p:pic>
      <p:pic>
        <p:nvPicPr>
          <p:cNvPr id="10" name="Picture 9" descr="C:\Users\louise.briggs.RAFA\Downloads\raf_families_fed_no strapline.jpg">
            <a:extLst>
              <a:ext uri="{FF2B5EF4-FFF2-40B4-BE49-F238E27FC236}">
                <a16:creationId xmlns:a16="http://schemas.microsoft.com/office/drawing/2014/main" id="{FF25428A-E326-4CBC-85AA-6529B350B6A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6685" y="5973147"/>
            <a:ext cx="1157802" cy="912988"/>
          </a:xfrm>
          <a:prstGeom prst="rect">
            <a:avLst/>
          </a:prstGeom>
          <a:noFill/>
          <a:ln>
            <a:noFill/>
          </a:ln>
        </p:spPr>
      </p:pic>
      <p:sp>
        <p:nvSpPr>
          <p:cNvPr id="6" name="TextBox 5">
            <a:extLst>
              <a:ext uri="{FF2B5EF4-FFF2-40B4-BE49-F238E27FC236}">
                <a16:creationId xmlns:a16="http://schemas.microsoft.com/office/drawing/2014/main" id="{C2A86104-C841-41DE-9086-9D207685469F}"/>
              </a:ext>
            </a:extLst>
          </p:cNvPr>
          <p:cNvSpPr txBox="1"/>
          <p:nvPr/>
        </p:nvSpPr>
        <p:spPr>
          <a:xfrm>
            <a:off x="4572000" y="387960"/>
            <a:ext cx="7244861" cy="61093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700" dirty="0">
                <a:ea typeface="+mn-lt"/>
                <a:cs typeface="+mn-lt"/>
              </a:rPr>
              <a:t>One in five families with school age children had at least one child change schools for Service reasons in the past year (FAMCAS 2020).</a:t>
            </a:r>
          </a:p>
          <a:p>
            <a:endParaRPr lang="en-GB" sz="1700" dirty="0">
              <a:ea typeface="+mn-lt"/>
              <a:cs typeface="+mn-lt"/>
            </a:endParaRPr>
          </a:p>
          <a:p>
            <a:r>
              <a:rPr lang="en-US" sz="1700" b="1" dirty="0">
                <a:cs typeface="Calibri"/>
              </a:rPr>
              <a:t>Mobility brings multiple challenges</a:t>
            </a:r>
            <a:r>
              <a:rPr lang="en-US" sz="1700" dirty="0">
                <a:cs typeface="Calibri"/>
              </a:rPr>
              <a:t> (see next slide), including:</a:t>
            </a:r>
          </a:p>
          <a:p>
            <a:pPr marL="1200150" lvl="2" indent="-285750">
              <a:buFont typeface="Arial" panose="020B0604020202020204" pitchFamily="34" charset="0"/>
              <a:buChar char="•"/>
            </a:pPr>
            <a:r>
              <a:rPr lang="en-US" sz="1700" dirty="0">
                <a:cs typeface="Calibri"/>
              </a:rPr>
              <a:t>Disruption of friendship groups and family support networks</a:t>
            </a:r>
          </a:p>
          <a:p>
            <a:pPr marL="1200150" lvl="2" indent="-285750">
              <a:buFont typeface="Arial" panose="020B0604020202020204" pitchFamily="34" charset="0"/>
              <a:buChar char="•"/>
            </a:pPr>
            <a:r>
              <a:rPr lang="en-US" sz="1700" dirty="0">
                <a:cs typeface="Calibri"/>
              </a:rPr>
              <a:t>Lack of continuity in education (different schools systems/curricula/exam boards)</a:t>
            </a:r>
          </a:p>
          <a:p>
            <a:pPr marL="1200150" lvl="2" indent="-285750">
              <a:buFont typeface="Arial" panose="020B0604020202020204" pitchFamily="34" charset="0"/>
              <a:buChar char="•"/>
            </a:pPr>
            <a:r>
              <a:rPr lang="en-US" sz="1700" dirty="0">
                <a:cs typeface="Calibri"/>
              </a:rPr>
              <a:t>Variations to the amount and type of support available, particularly for those with additional needs</a:t>
            </a:r>
            <a:endParaRPr lang="en-GB" sz="1700" dirty="0">
              <a:cs typeface="Calibri"/>
            </a:endParaRPr>
          </a:p>
          <a:p>
            <a:endParaRPr lang="en-GB" sz="1100" dirty="0">
              <a:cs typeface="Calibri"/>
            </a:endParaRPr>
          </a:p>
          <a:p>
            <a:r>
              <a:rPr lang="en-GB" sz="1700" dirty="0">
                <a:cs typeface="Calibri"/>
              </a:rPr>
              <a:t>89% of Army families participating in the "Listening to Our Service children" survey (2019) reported considering </a:t>
            </a:r>
            <a:r>
              <a:rPr lang="en-GB" sz="1700" b="1" dirty="0">
                <a:cs typeface="Calibri"/>
              </a:rPr>
              <a:t>leaving the Army because of the impact of Service life on their child.</a:t>
            </a:r>
            <a:endParaRPr lang="en-GB" sz="1700" b="1" dirty="0">
              <a:ea typeface="+mn-lt"/>
              <a:cs typeface="+mn-lt"/>
            </a:endParaRPr>
          </a:p>
          <a:p>
            <a:endParaRPr lang="en-GB" sz="1100" dirty="0">
              <a:cs typeface="Calibri"/>
            </a:endParaRPr>
          </a:p>
          <a:p>
            <a:r>
              <a:rPr lang="en-GB" sz="1700" b="1" dirty="0">
                <a:cs typeface="Calibri"/>
              </a:rPr>
              <a:t>Many children will be repeatedly separated from one or both parents</a:t>
            </a:r>
            <a:r>
              <a:rPr lang="en-GB" sz="1700" dirty="0">
                <a:cs typeface="Calibri"/>
              </a:rPr>
              <a:t>, sometimes for periods of months or even years where a parent is serving unaccompanied overseas (see </a:t>
            </a:r>
            <a:r>
              <a:rPr lang="en-GB" sz="1700" dirty="0">
                <a:ea typeface="+mn-lt"/>
                <a:cs typeface="+mn-lt"/>
                <a:hlinkClick r:id="rId6"/>
              </a:rPr>
              <a:t>https://nff.org.uk/parental-absence/</a:t>
            </a:r>
            <a:r>
              <a:rPr lang="en-GB" sz="1700" dirty="0">
                <a:ea typeface="+mn-lt"/>
                <a:cs typeface="+mn-lt"/>
              </a:rPr>
              <a:t>)</a:t>
            </a:r>
          </a:p>
          <a:p>
            <a:endParaRPr lang="en-GB" sz="1200" dirty="0">
              <a:ea typeface="+mn-lt"/>
              <a:cs typeface="+mn-lt"/>
            </a:endParaRPr>
          </a:p>
          <a:p>
            <a:r>
              <a:rPr lang="en-GB" sz="1700" dirty="0">
                <a:ea typeface="+mn-lt"/>
                <a:cs typeface="+mn-lt"/>
              </a:rPr>
              <a:t>Not all operational activity receives media coverage. Some children will have parents working in high risk situations and will be concerned about their parent/s’ safety.</a:t>
            </a:r>
          </a:p>
          <a:p>
            <a:endParaRPr lang="en-GB" sz="1700" dirty="0">
              <a:ea typeface="+mn-lt"/>
              <a:cs typeface="+mn-lt"/>
            </a:endParaRPr>
          </a:p>
          <a:p>
            <a:r>
              <a:rPr lang="en-GB" sz="1700" b="1" dirty="0">
                <a:ea typeface="+mn-lt"/>
                <a:cs typeface="+mn-lt"/>
              </a:rPr>
              <a:t>Every Service child’s experience is unique.</a:t>
            </a:r>
          </a:p>
          <a:p>
            <a:endParaRPr lang="en-GB" sz="1700" dirty="0">
              <a:cs typeface="Calibri"/>
            </a:endParaRPr>
          </a:p>
        </p:txBody>
      </p:sp>
    </p:spTree>
    <p:extLst>
      <p:ext uri="{BB962C8B-B14F-4D97-AF65-F5344CB8AC3E}">
        <p14:creationId xmlns:p14="http://schemas.microsoft.com/office/powerpoint/2010/main" val="7850864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7664795F920E43BB03F1C9CCB1A1A5" ma:contentTypeVersion="12" ma:contentTypeDescription="Create a new document." ma:contentTypeScope="" ma:versionID="49048ad5b9830b515e9c22e47f35d37c">
  <xsd:schema xmlns:xsd="http://www.w3.org/2001/XMLSchema" xmlns:xs="http://www.w3.org/2001/XMLSchema" xmlns:p="http://schemas.microsoft.com/office/2006/metadata/properties" xmlns:ns2="7e145765-5c4f-4b50-bb37-ed9e6bb9f7ae" xmlns:ns3="560e45af-43c3-4bc3-bf3f-367edd065bd4" targetNamespace="http://schemas.microsoft.com/office/2006/metadata/properties" ma:root="true" ma:fieldsID="a12b7126a1896067eb311e2eeb7fcc95" ns2:_="" ns3:_="">
    <xsd:import namespace="7e145765-5c4f-4b50-bb37-ed9e6bb9f7ae"/>
    <xsd:import namespace="560e45af-43c3-4bc3-bf3f-367edd065bd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145765-5c4f-4b50-bb37-ed9e6bb9f7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0e45af-43c3-4bc3-bf3f-367edd065bd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60e45af-43c3-4bc3-bf3f-367edd065bd4">
      <UserInfo>
        <DisplayName>Louise Briggs</DisplayName>
        <AccountId>86</AccountId>
        <AccountType/>
      </UserInfo>
    </SharedWithUsers>
  </documentManagement>
</p:properties>
</file>

<file path=customXml/itemProps1.xml><?xml version="1.0" encoding="utf-8"?>
<ds:datastoreItem xmlns:ds="http://schemas.openxmlformats.org/officeDocument/2006/customXml" ds:itemID="{0B124659-4204-443D-8937-8BA4A13B9630}">
  <ds:schemaRefs>
    <ds:schemaRef ds:uri="http://schemas.microsoft.com/sharepoint/v3/contenttype/forms"/>
  </ds:schemaRefs>
</ds:datastoreItem>
</file>

<file path=customXml/itemProps2.xml><?xml version="1.0" encoding="utf-8"?>
<ds:datastoreItem xmlns:ds="http://schemas.openxmlformats.org/officeDocument/2006/customXml" ds:itemID="{60905F72-7C73-400A-A635-9EF7F653DC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145765-5c4f-4b50-bb37-ed9e6bb9f7ae"/>
    <ds:schemaRef ds:uri="560e45af-43c3-4bc3-bf3f-367edd065b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ACD54D-B8B5-46C8-B94C-0412CFD9B058}">
  <ds:schemaRefs>
    <ds:schemaRef ds:uri="http://purl.org/dc/elements/1.1/"/>
    <ds:schemaRef ds:uri="http://schemas.microsoft.com/office/2006/metadata/properties"/>
    <ds:schemaRef ds:uri="560e45af-43c3-4bc3-bf3f-367edd065bd4"/>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7e145765-5c4f-4b50-bb37-ed9e6bb9f7a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1032</TotalTime>
  <Words>1485</Words>
  <Application>Microsoft Office PowerPoint</Application>
  <PresentationFormat>Widescreen</PresentationFormat>
  <Paragraphs>111</Paragraphs>
  <Slides>12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Arial,Sans-Serif</vt:lpstr>
      <vt:lpstr>Calibri</vt:lpstr>
      <vt:lpstr>Calibri Light</vt:lpstr>
      <vt:lpstr>Segoe UI</vt:lpstr>
      <vt:lpstr>Times New Roman</vt:lpstr>
      <vt:lpstr>Office Theme</vt:lpstr>
      <vt:lpstr>Armed Forces Family Life</vt:lpstr>
      <vt:lpstr>What is unique about Armed Forces family life? </vt:lpstr>
      <vt:lpstr>One example....</vt:lpstr>
      <vt:lpstr>What are the positives of service family life?</vt:lpstr>
      <vt:lpstr>How do we live? – Mobile Armed Forces families</vt:lpstr>
      <vt:lpstr>PowerPoint Presentation</vt:lpstr>
      <vt:lpstr>Armed Forces family living – facts and figures from the Ministry of Defence (Armed Forces Families Continuous Attitude Survey 2020)</vt:lpstr>
      <vt:lpstr>What are the ‘challenges’ faced by families?  What do they say? </vt:lpstr>
      <vt:lpstr>The education challenges for families and  Service children</vt:lpstr>
      <vt:lpstr>PowerPoint Presentation</vt:lpstr>
      <vt:lpstr>How are families supported? By whom?   </vt:lpstr>
      <vt:lpstr>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Royal Navy &amp; Royal Marines</dc:title>
  <dc:creator>Carolyn MacLeod</dc:creator>
  <cp:lastModifiedBy>Louise Briggs</cp:lastModifiedBy>
  <cp:revision>72</cp:revision>
  <dcterms:created xsi:type="dcterms:W3CDTF">2020-09-11T18:19:22Z</dcterms:created>
  <dcterms:modified xsi:type="dcterms:W3CDTF">2021-01-20T16:29:47Z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0x010100977664795F920E43BB03F1C9CCB1A1A5</vt:lpwstr>
  </property>
</Properties>
</file>